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notesMasterIdLst>
    <p:notesMasterId r:id="rId25"/>
  </p:notesMasterIdLst>
  <p:sldIdLst>
    <p:sldId id="266" r:id="rId5"/>
    <p:sldId id="4929" r:id="rId6"/>
    <p:sldId id="4930" r:id="rId7"/>
    <p:sldId id="4931" r:id="rId8"/>
    <p:sldId id="4932" r:id="rId9"/>
    <p:sldId id="4939" r:id="rId10"/>
    <p:sldId id="4933" r:id="rId11"/>
    <p:sldId id="4934" r:id="rId12"/>
    <p:sldId id="4935" r:id="rId13"/>
    <p:sldId id="4936" r:id="rId14"/>
    <p:sldId id="4946" r:id="rId15"/>
    <p:sldId id="4940" r:id="rId16"/>
    <p:sldId id="4947" r:id="rId17"/>
    <p:sldId id="4937" r:id="rId18"/>
    <p:sldId id="4938" r:id="rId19"/>
    <p:sldId id="4943" r:id="rId20"/>
    <p:sldId id="4942" r:id="rId21"/>
    <p:sldId id="4928" r:id="rId22"/>
    <p:sldId id="4944" r:id="rId23"/>
    <p:sldId id="4945" r:id="rId24"/>
  </p:sldIdLst>
  <p:sldSz cx="12192000" cy="6858000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4398"/>
    <a:srgbClr val="1F497D"/>
    <a:srgbClr val="3AA480"/>
    <a:srgbClr val="005EAC"/>
    <a:srgbClr val="19233C"/>
    <a:srgbClr val="0B1E3A"/>
    <a:srgbClr val="B9E1FF"/>
    <a:srgbClr val="732282"/>
    <a:srgbClr val="CF0A2C"/>
    <a:srgbClr val="FFC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Volunteers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62D-4212-8F40-6291F3068837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62D-4212-8F40-6291F3068837}"/>
              </c:ext>
            </c:extLst>
          </c:dPt>
          <c:dLbls>
            <c:dLbl>
              <c:idx val="0"/>
              <c:layout>
                <c:manualLayout>
                  <c:x val="-0.19427046982471491"/>
                  <c:y val="-8.744830827180814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2D-4212-8F40-6291F3068837}"/>
                </c:ext>
              </c:extLst>
            </c:dLbl>
            <c:dLbl>
              <c:idx val="1"/>
              <c:layout>
                <c:manualLayout>
                  <c:x val="0.17291676029043698"/>
                  <c:y val="2.324090433831337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2D-4212-8F40-6291F30688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PVG in place</c:v>
                </c:pt>
                <c:pt idx="1">
                  <c:v>No PVG in place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1346</c:v>
                </c:pt>
                <c:pt idx="1">
                  <c:v>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81-4490-9100-F2C46504F4F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254289497231946"/>
          <c:y val="2.8771139831345993E-2"/>
          <c:w val="0.41353219371973327"/>
          <c:h val="5.73382501908129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Volunteers with titles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</c:spPr>
          <c:dPt>
            <c:idx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94D-4A44-A023-FFA05F8A16ED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894D-4A44-A023-FFA05F8A16ED}"/>
              </c:ext>
            </c:extLst>
          </c:dPt>
          <c:dLbls>
            <c:dLbl>
              <c:idx val="0"/>
              <c:layout>
                <c:manualLayout>
                  <c:x val="-0.14690278971280382"/>
                  <c:y val="-0.1791356046785143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4D-4A44-A023-FFA05F8A16ED}"/>
                </c:ext>
              </c:extLst>
            </c:dLbl>
            <c:dLbl>
              <c:idx val="1"/>
              <c:layout>
                <c:manualLayout>
                  <c:x val="0.15224834844144519"/>
                  <c:y val="0.1399319028612527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4D-4A44-A023-FFA05F8A16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PVG in Place</c:v>
                </c:pt>
                <c:pt idx="1">
                  <c:v>No PVG in Place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683</c:v>
                </c:pt>
                <c:pt idx="1">
                  <c:v>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4D-4A44-A023-FFA05F8A16E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353C1C-5212-4016-BEDA-1FEA357B959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93E2422-62F8-42EC-A32D-0646AFF8B10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It is now an offence for an individual to be in a Regulated Role without being having completed the appropriate PVG</a:t>
          </a:r>
          <a:endParaRPr lang="en-US"/>
        </a:p>
      </dgm:t>
    </dgm:pt>
    <dgm:pt modelId="{774D43E5-A4C8-4C1F-B050-5DF61CF64B74}" type="parTrans" cxnId="{CB0622B1-3AD9-458E-993C-6EED79AD4526}">
      <dgm:prSet/>
      <dgm:spPr/>
      <dgm:t>
        <a:bodyPr/>
        <a:lstStyle/>
        <a:p>
          <a:endParaRPr lang="en-US"/>
        </a:p>
      </dgm:t>
    </dgm:pt>
    <dgm:pt modelId="{13649B1E-6C88-4125-AD52-D093C55944FB}" type="sibTrans" cxnId="{CB0622B1-3AD9-458E-993C-6EED79AD4526}">
      <dgm:prSet/>
      <dgm:spPr/>
      <dgm:t>
        <a:bodyPr/>
        <a:lstStyle/>
        <a:p>
          <a:endParaRPr lang="en-US"/>
        </a:p>
      </dgm:t>
    </dgm:pt>
    <dgm:pt modelId="{77472DB7-75C1-4501-885E-16443A61906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It is an offence for an organisation to have someone in a Regulated Role without having had sight of a PVG Scheme check</a:t>
          </a:r>
          <a:endParaRPr lang="en-US"/>
        </a:p>
      </dgm:t>
    </dgm:pt>
    <dgm:pt modelId="{906B7C93-DBCB-4A23-8AAB-67A5327E9990}" type="parTrans" cxnId="{7178D970-9658-4CB5-8C88-2F9FC61F12E3}">
      <dgm:prSet/>
      <dgm:spPr/>
      <dgm:t>
        <a:bodyPr/>
        <a:lstStyle/>
        <a:p>
          <a:endParaRPr lang="en-US"/>
        </a:p>
      </dgm:t>
    </dgm:pt>
    <dgm:pt modelId="{0BCE5391-F25B-4178-A527-708416EC8B62}" type="sibTrans" cxnId="{7178D970-9658-4CB5-8C88-2F9FC61F12E3}">
      <dgm:prSet/>
      <dgm:spPr/>
      <dgm:t>
        <a:bodyPr/>
        <a:lstStyle/>
        <a:p>
          <a:endParaRPr lang="en-US"/>
        </a:p>
      </dgm:t>
    </dgm:pt>
    <dgm:pt modelId="{0E0DF177-DE39-4372-8EEE-C89100A0C3AA}" type="pres">
      <dgm:prSet presAssocID="{D4353C1C-5212-4016-BEDA-1FEA357B9595}" presName="root" presStyleCnt="0">
        <dgm:presLayoutVars>
          <dgm:dir/>
          <dgm:resizeHandles val="exact"/>
        </dgm:presLayoutVars>
      </dgm:prSet>
      <dgm:spPr/>
    </dgm:pt>
    <dgm:pt modelId="{4ABC66D2-87DD-413C-BE93-EFF6DB4DD393}" type="pres">
      <dgm:prSet presAssocID="{B93E2422-62F8-42EC-A32D-0646AFF8B107}" presName="compNode" presStyleCnt="0"/>
      <dgm:spPr/>
    </dgm:pt>
    <dgm:pt modelId="{176103F4-D31B-4E77-BB48-4AE7BEDB4189}" type="pres">
      <dgm:prSet presAssocID="{B93E2422-62F8-42EC-A32D-0646AFF8B107}" presName="bgRect" presStyleLbl="bgShp" presStyleIdx="0" presStyleCnt="2"/>
      <dgm:spPr/>
    </dgm:pt>
    <dgm:pt modelId="{A5DE278C-778E-402F-843F-5E361B2EBEE1}" type="pres">
      <dgm:prSet presAssocID="{B93E2422-62F8-42EC-A32D-0646AFF8B10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 with solid fill"/>
        </a:ext>
      </dgm:extLst>
    </dgm:pt>
    <dgm:pt modelId="{1FB5F948-40D9-43D8-B144-BD1334BAB1E0}" type="pres">
      <dgm:prSet presAssocID="{B93E2422-62F8-42EC-A32D-0646AFF8B107}" presName="spaceRect" presStyleCnt="0"/>
      <dgm:spPr/>
    </dgm:pt>
    <dgm:pt modelId="{335C48D9-8659-4F99-9C9C-CA2A31A16D05}" type="pres">
      <dgm:prSet presAssocID="{B93E2422-62F8-42EC-A32D-0646AFF8B107}" presName="parTx" presStyleLbl="revTx" presStyleIdx="0" presStyleCnt="2">
        <dgm:presLayoutVars>
          <dgm:chMax val="0"/>
          <dgm:chPref val="0"/>
        </dgm:presLayoutVars>
      </dgm:prSet>
      <dgm:spPr/>
    </dgm:pt>
    <dgm:pt modelId="{109435C8-47D5-48A4-B05F-4028A898DAE0}" type="pres">
      <dgm:prSet presAssocID="{13649B1E-6C88-4125-AD52-D093C55944FB}" presName="sibTrans" presStyleCnt="0"/>
      <dgm:spPr/>
    </dgm:pt>
    <dgm:pt modelId="{9A87E221-4D2E-4D30-BD77-28B5D48DE73F}" type="pres">
      <dgm:prSet presAssocID="{77472DB7-75C1-4501-885E-16443A619069}" presName="compNode" presStyleCnt="0"/>
      <dgm:spPr/>
    </dgm:pt>
    <dgm:pt modelId="{2C88DE3F-D306-4184-9AF2-167799BD1051}" type="pres">
      <dgm:prSet presAssocID="{77472DB7-75C1-4501-885E-16443A619069}" presName="bgRect" presStyleLbl="bgShp" presStyleIdx="1" presStyleCnt="2"/>
      <dgm:spPr/>
    </dgm:pt>
    <dgm:pt modelId="{2F75923E-1F96-4EB4-BFED-D69E276FEB53}" type="pres">
      <dgm:prSet presAssocID="{77472DB7-75C1-4501-885E-16443A619069}" presName="iconRect" presStyleLbl="node1" presStyleIdx="1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 with solid fill"/>
        </a:ext>
      </dgm:extLst>
    </dgm:pt>
    <dgm:pt modelId="{FAEABF0A-0D34-4108-A550-6E3772E54FFF}" type="pres">
      <dgm:prSet presAssocID="{77472DB7-75C1-4501-885E-16443A619069}" presName="spaceRect" presStyleCnt="0"/>
      <dgm:spPr/>
    </dgm:pt>
    <dgm:pt modelId="{849E135D-18D8-4405-9FE9-B2EBC4802B84}" type="pres">
      <dgm:prSet presAssocID="{77472DB7-75C1-4501-885E-16443A61906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7D6B84E-0239-4E8C-9EEA-4280CD497A25}" type="presOf" srcId="{77472DB7-75C1-4501-885E-16443A619069}" destId="{849E135D-18D8-4405-9FE9-B2EBC4802B84}" srcOrd="0" destOrd="0" presId="urn:microsoft.com/office/officeart/2018/2/layout/IconVerticalSolidList"/>
    <dgm:cxn modelId="{7178D970-9658-4CB5-8C88-2F9FC61F12E3}" srcId="{D4353C1C-5212-4016-BEDA-1FEA357B9595}" destId="{77472DB7-75C1-4501-885E-16443A619069}" srcOrd="1" destOrd="0" parTransId="{906B7C93-DBCB-4A23-8AAB-67A5327E9990}" sibTransId="{0BCE5391-F25B-4178-A527-708416EC8B62}"/>
    <dgm:cxn modelId="{CB0622B1-3AD9-458E-993C-6EED79AD4526}" srcId="{D4353C1C-5212-4016-BEDA-1FEA357B9595}" destId="{B93E2422-62F8-42EC-A32D-0646AFF8B107}" srcOrd="0" destOrd="0" parTransId="{774D43E5-A4C8-4C1F-B050-5DF61CF64B74}" sibTransId="{13649B1E-6C88-4125-AD52-D093C55944FB}"/>
    <dgm:cxn modelId="{EAD84AC4-8A72-43CB-B002-E6D5A7A044C9}" type="presOf" srcId="{D4353C1C-5212-4016-BEDA-1FEA357B9595}" destId="{0E0DF177-DE39-4372-8EEE-C89100A0C3AA}" srcOrd="0" destOrd="0" presId="urn:microsoft.com/office/officeart/2018/2/layout/IconVerticalSolidList"/>
    <dgm:cxn modelId="{D70393EF-C1B4-4D1C-8280-767524CBB3FD}" type="presOf" srcId="{B93E2422-62F8-42EC-A32D-0646AFF8B107}" destId="{335C48D9-8659-4F99-9C9C-CA2A31A16D05}" srcOrd="0" destOrd="0" presId="urn:microsoft.com/office/officeart/2018/2/layout/IconVerticalSolidList"/>
    <dgm:cxn modelId="{56721BC8-DF3B-44F5-8044-AC813326D394}" type="presParOf" srcId="{0E0DF177-DE39-4372-8EEE-C89100A0C3AA}" destId="{4ABC66D2-87DD-413C-BE93-EFF6DB4DD393}" srcOrd="0" destOrd="0" presId="urn:microsoft.com/office/officeart/2018/2/layout/IconVerticalSolidList"/>
    <dgm:cxn modelId="{81C47895-2B03-472E-8171-D266781C3FD2}" type="presParOf" srcId="{4ABC66D2-87DD-413C-BE93-EFF6DB4DD393}" destId="{176103F4-D31B-4E77-BB48-4AE7BEDB4189}" srcOrd="0" destOrd="0" presId="urn:microsoft.com/office/officeart/2018/2/layout/IconVerticalSolidList"/>
    <dgm:cxn modelId="{F18C1B1A-31C1-4369-B541-1BBC233B3D36}" type="presParOf" srcId="{4ABC66D2-87DD-413C-BE93-EFF6DB4DD393}" destId="{A5DE278C-778E-402F-843F-5E361B2EBEE1}" srcOrd="1" destOrd="0" presId="urn:microsoft.com/office/officeart/2018/2/layout/IconVerticalSolidList"/>
    <dgm:cxn modelId="{CE63D590-8A0C-4C70-BF3B-0DFD0B95D295}" type="presParOf" srcId="{4ABC66D2-87DD-413C-BE93-EFF6DB4DD393}" destId="{1FB5F948-40D9-43D8-B144-BD1334BAB1E0}" srcOrd="2" destOrd="0" presId="urn:microsoft.com/office/officeart/2018/2/layout/IconVerticalSolidList"/>
    <dgm:cxn modelId="{71F94395-EA3A-4CE5-9A19-14D9A7AD19B8}" type="presParOf" srcId="{4ABC66D2-87DD-413C-BE93-EFF6DB4DD393}" destId="{335C48D9-8659-4F99-9C9C-CA2A31A16D05}" srcOrd="3" destOrd="0" presId="urn:microsoft.com/office/officeart/2018/2/layout/IconVerticalSolidList"/>
    <dgm:cxn modelId="{BF55913C-ADD4-4DCD-8122-3DBBFF995F86}" type="presParOf" srcId="{0E0DF177-DE39-4372-8EEE-C89100A0C3AA}" destId="{109435C8-47D5-48A4-B05F-4028A898DAE0}" srcOrd="1" destOrd="0" presId="urn:microsoft.com/office/officeart/2018/2/layout/IconVerticalSolidList"/>
    <dgm:cxn modelId="{9109F1D8-7EF4-4BD2-A0F3-6EA304F7BAC3}" type="presParOf" srcId="{0E0DF177-DE39-4372-8EEE-C89100A0C3AA}" destId="{9A87E221-4D2E-4D30-BD77-28B5D48DE73F}" srcOrd="2" destOrd="0" presId="urn:microsoft.com/office/officeart/2018/2/layout/IconVerticalSolidList"/>
    <dgm:cxn modelId="{FB6CF98F-229A-4A31-BE88-100ABFC3B2F2}" type="presParOf" srcId="{9A87E221-4D2E-4D30-BD77-28B5D48DE73F}" destId="{2C88DE3F-D306-4184-9AF2-167799BD1051}" srcOrd="0" destOrd="0" presId="urn:microsoft.com/office/officeart/2018/2/layout/IconVerticalSolidList"/>
    <dgm:cxn modelId="{4EEB5710-8D1E-42CC-900C-05A8D2703401}" type="presParOf" srcId="{9A87E221-4D2E-4D30-BD77-28B5D48DE73F}" destId="{2F75923E-1F96-4EB4-BFED-D69E276FEB53}" srcOrd="1" destOrd="0" presId="urn:microsoft.com/office/officeart/2018/2/layout/IconVerticalSolidList"/>
    <dgm:cxn modelId="{4D43755E-C216-4140-A5D8-5633DA2A2882}" type="presParOf" srcId="{9A87E221-4D2E-4D30-BD77-28B5D48DE73F}" destId="{FAEABF0A-0D34-4108-A550-6E3772E54FFF}" srcOrd="2" destOrd="0" presId="urn:microsoft.com/office/officeart/2018/2/layout/IconVerticalSolidList"/>
    <dgm:cxn modelId="{96C9EB4E-5F93-49F5-9EE8-F81BF527291A}" type="presParOf" srcId="{9A87E221-4D2E-4D30-BD77-28B5D48DE73F}" destId="{849E135D-18D8-4405-9FE9-B2EBC4802B8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270975-D8EE-4137-B542-7724E922762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5E77C1F-34F1-4660-B0A4-CFC107AB8544}">
      <dgm:prSet/>
      <dgm:spPr/>
      <dgm:t>
        <a:bodyPr/>
        <a:lstStyle/>
        <a:p>
          <a:r>
            <a:rPr lang="en-GB"/>
            <a:t>2 separate flowcharts to make it as easy as possible for clubs to go through this process</a:t>
          </a:r>
          <a:endParaRPr lang="en-US"/>
        </a:p>
      </dgm:t>
    </dgm:pt>
    <dgm:pt modelId="{480B5568-2621-4FE2-95FD-99DF00B7738A}" type="parTrans" cxnId="{ACF97AC5-5E0F-4F5A-B5A8-5BB413EB1A16}">
      <dgm:prSet/>
      <dgm:spPr/>
      <dgm:t>
        <a:bodyPr/>
        <a:lstStyle/>
        <a:p>
          <a:endParaRPr lang="en-US"/>
        </a:p>
      </dgm:t>
    </dgm:pt>
    <dgm:pt modelId="{CEC9B041-1FB8-496B-B764-9C2429690576}" type="sibTrans" cxnId="{ACF97AC5-5E0F-4F5A-B5A8-5BB413EB1A16}">
      <dgm:prSet/>
      <dgm:spPr/>
      <dgm:t>
        <a:bodyPr/>
        <a:lstStyle/>
        <a:p>
          <a:endParaRPr lang="en-US"/>
        </a:p>
      </dgm:t>
    </dgm:pt>
    <dgm:pt modelId="{C6F12B8F-78C3-4A42-8CD6-BC4C815A1CC7}">
      <dgm:prSet/>
      <dgm:spPr/>
      <dgm:t>
        <a:bodyPr/>
        <a:lstStyle/>
        <a:p>
          <a:r>
            <a:rPr lang="en-GB"/>
            <a:t>Flowcharts for guidance, every club may have different governance structure / process for how decisions are made that affect children.</a:t>
          </a:r>
          <a:endParaRPr lang="en-US"/>
        </a:p>
      </dgm:t>
    </dgm:pt>
    <dgm:pt modelId="{B5D3F7A3-A1C4-43EE-93CF-A63EF765A864}" type="parTrans" cxnId="{1B67FA3D-C027-4F66-B8D8-174A94E9FF4A}">
      <dgm:prSet/>
      <dgm:spPr/>
      <dgm:t>
        <a:bodyPr/>
        <a:lstStyle/>
        <a:p>
          <a:endParaRPr lang="en-US"/>
        </a:p>
      </dgm:t>
    </dgm:pt>
    <dgm:pt modelId="{95ACB09E-6DC5-4B07-846D-D9D7104F3CE0}" type="sibTrans" cxnId="{1B67FA3D-C027-4F66-B8D8-174A94E9FF4A}">
      <dgm:prSet/>
      <dgm:spPr/>
      <dgm:t>
        <a:bodyPr/>
        <a:lstStyle/>
        <a:p>
          <a:endParaRPr lang="en-US"/>
        </a:p>
      </dgm:t>
    </dgm:pt>
    <dgm:pt modelId="{2F8DEAD7-9CB3-4D67-8959-C15E6EA0FC31}">
      <dgm:prSet/>
      <dgm:spPr/>
      <dgm:t>
        <a:bodyPr/>
        <a:lstStyle/>
        <a:p>
          <a:r>
            <a:rPr lang="en-GB"/>
            <a:t>Up to each club to make their own decision on which roles will require PVG</a:t>
          </a:r>
          <a:endParaRPr lang="en-US"/>
        </a:p>
      </dgm:t>
    </dgm:pt>
    <dgm:pt modelId="{1CF9035B-B4E4-419F-969E-8158AEE0F50C}" type="parTrans" cxnId="{C8828724-E3A8-4FAE-BC81-BEBE30C36F22}">
      <dgm:prSet/>
      <dgm:spPr/>
      <dgm:t>
        <a:bodyPr/>
        <a:lstStyle/>
        <a:p>
          <a:endParaRPr lang="en-US"/>
        </a:p>
      </dgm:t>
    </dgm:pt>
    <dgm:pt modelId="{4351F742-EDDA-4171-91CF-33AA6123F2F1}" type="sibTrans" cxnId="{C8828724-E3A8-4FAE-BC81-BEBE30C36F22}">
      <dgm:prSet/>
      <dgm:spPr/>
      <dgm:t>
        <a:bodyPr/>
        <a:lstStyle/>
        <a:p>
          <a:endParaRPr lang="en-US"/>
        </a:p>
      </dgm:t>
    </dgm:pt>
    <dgm:pt modelId="{62431D74-F1B0-410B-9E22-4E70B26B5921}" type="pres">
      <dgm:prSet presAssocID="{74270975-D8EE-4137-B542-7724E9227620}" presName="root" presStyleCnt="0">
        <dgm:presLayoutVars>
          <dgm:dir/>
          <dgm:resizeHandles val="exact"/>
        </dgm:presLayoutVars>
      </dgm:prSet>
      <dgm:spPr/>
    </dgm:pt>
    <dgm:pt modelId="{6674FE4A-C36D-4FA4-84C3-5CEED60585AD}" type="pres">
      <dgm:prSet presAssocID="{95E77C1F-34F1-4660-B0A4-CFC107AB8544}" presName="compNode" presStyleCnt="0"/>
      <dgm:spPr/>
    </dgm:pt>
    <dgm:pt modelId="{27C45282-8338-4E1A-B57C-1EC82E9C7167}" type="pres">
      <dgm:prSet presAssocID="{95E77C1F-34F1-4660-B0A4-CFC107AB8544}" presName="bgRect" presStyleLbl="bgShp" presStyleIdx="0" presStyleCnt="3"/>
      <dgm:spPr/>
    </dgm:pt>
    <dgm:pt modelId="{F459987D-E624-4172-82B2-BCC8AA1F347A}" type="pres">
      <dgm:prSet presAssocID="{95E77C1F-34F1-4660-B0A4-CFC107AB854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94AAF809-047C-4B0F-A3F9-30EFEDC378B3}" type="pres">
      <dgm:prSet presAssocID="{95E77C1F-34F1-4660-B0A4-CFC107AB8544}" presName="spaceRect" presStyleCnt="0"/>
      <dgm:spPr/>
    </dgm:pt>
    <dgm:pt modelId="{00EF8F19-4F83-4C33-933F-7180061E1D86}" type="pres">
      <dgm:prSet presAssocID="{95E77C1F-34F1-4660-B0A4-CFC107AB8544}" presName="parTx" presStyleLbl="revTx" presStyleIdx="0" presStyleCnt="3">
        <dgm:presLayoutVars>
          <dgm:chMax val="0"/>
          <dgm:chPref val="0"/>
        </dgm:presLayoutVars>
      </dgm:prSet>
      <dgm:spPr/>
    </dgm:pt>
    <dgm:pt modelId="{67966CA1-037C-4E55-AA42-E78C1BF402FF}" type="pres">
      <dgm:prSet presAssocID="{CEC9B041-1FB8-496B-B764-9C2429690576}" presName="sibTrans" presStyleCnt="0"/>
      <dgm:spPr/>
    </dgm:pt>
    <dgm:pt modelId="{AC5FF919-2FBB-4C7F-9ABA-980DB240AB72}" type="pres">
      <dgm:prSet presAssocID="{C6F12B8F-78C3-4A42-8CD6-BC4C815A1CC7}" presName="compNode" presStyleCnt="0"/>
      <dgm:spPr/>
    </dgm:pt>
    <dgm:pt modelId="{D4563324-A041-47A0-9756-084B11D68B06}" type="pres">
      <dgm:prSet presAssocID="{C6F12B8F-78C3-4A42-8CD6-BC4C815A1CC7}" presName="bgRect" presStyleLbl="bgShp" presStyleIdx="1" presStyleCnt="3"/>
      <dgm:spPr/>
    </dgm:pt>
    <dgm:pt modelId="{11952078-B61A-4C96-8AB1-5CE58531357B}" type="pres">
      <dgm:prSet presAssocID="{C6F12B8F-78C3-4A42-8CD6-BC4C815A1CC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4DE70C6B-B0F5-44CD-923D-E66DBB75BB1E}" type="pres">
      <dgm:prSet presAssocID="{C6F12B8F-78C3-4A42-8CD6-BC4C815A1CC7}" presName="spaceRect" presStyleCnt="0"/>
      <dgm:spPr/>
    </dgm:pt>
    <dgm:pt modelId="{56D5B2FD-414F-4E96-A920-2DBBD94F07B3}" type="pres">
      <dgm:prSet presAssocID="{C6F12B8F-78C3-4A42-8CD6-BC4C815A1CC7}" presName="parTx" presStyleLbl="revTx" presStyleIdx="1" presStyleCnt="3">
        <dgm:presLayoutVars>
          <dgm:chMax val="0"/>
          <dgm:chPref val="0"/>
        </dgm:presLayoutVars>
      </dgm:prSet>
      <dgm:spPr/>
    </dgm:pt>
    <dgm:pt modelId="{3F61036A-E727-4ADD-95A2-87713388D904}" type="pres">
      <dgm:prSet presAssocID="{95ACB09E-6DC5-4B07-846D-D9D7104F3CE0}" presName="sibTrans" presStyleCnt="0"/>
      <dgm:spPr/>
    </dgm:pt>
    <dgm:pt modelId="{CBC230CC-AEF6-4CBB-842C-031418D72FBA}" type="pres">
      <dgm:prSet presAssocID="{2F8DEAD7-9CB3-4D67-8959-C15E6EA0FC31}" presName="compNode" presStyleCnt="0"/>
      <dgm:spPr/>
    </dgm:pt>
    <dgm:pt modelId="{1F5141B7-90D0-4DBF-8D44-C9313EC1BBFE}" type="pres">
      <dgm:prSet presAssocID="{2F8DEAD7-9CB3-4D67-8959-C15E6EA0FC31}" presName="bgRect" presStyleLbl="bgShp" presStyleIdx="2" presStyleCnt="3"/>
      <dgm:spPr/>
    </dgm:pt>
    <dgm:pt modelId="{D64F0D64-1333-473E-ACE4-07623BC94B55}" type="pres">
      <dgm:prSet presAssocID="{2F8DEAD7-9CB3-4D67-8959-C15E6EA0FC3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6A395A64-44D6-4472-A750-96595558AFF0}" type="pres">
      <dgm:prSet presAssocID="{2F8DEAD7-9CB3-4D67-8959-C15E6EA0FC31}" presName="spaceRect" presStyleCnt="0"/>
      <dgm:spPr/>
    </dgm:pt>
    <dgm:pt modelId="{BC8178FA-B520-4BC1-859E-CF144D7A14AF}" type="pres">
      <dgm:prSet presAssocID="{2F8DEAD7-9CB3-4D67-8959-C15E6EA0FC3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8828724-E3A8-4FAE-BC81-BEBE30C36F22}" srcId="{74270975-D8EE-4137-B542-7724E9227620}" destId="{2F8DEAD7-9CB3-4D67-8959-C15E6EA0FC31}" srcOrd="2" destOrd="0" parTransId="{1CF9035B-B4E4-419F-969E-8158AEE0F50C}" sibTransId="{4351F742-EDDA-4171-91CF-33AA6123F2F1}"/>
    <dgm:cxn modelId="{23EC612F-35FA-463D-83CD-85C9E90BA707}" type="presOf" srcId="{95E77C1F-34F1-4660-B0A4-CFC107AB8544}" destId="{00EF8F19-4F83-4C33-933F-7180061E1D86}" srcOrd="0" destOrd="0" presId="urn:microsoft.com/office/officeart/2018/2/layout/IconVerticalSolidList"/>
    <dgm:cxn modelId="{1B67FA3D-C027-4F66-B8D8-174A94E9FF4A}" srcId="{74270975-D8EE-4137-B542-7724E9227620}" destId="{C6F12B8F-78C3-4A42-8CD6-BC4C815A1CC7}" srcOrd="1" destOrd="0" parTransId="{B5D3F7A3-A1C4-43EE-93CF-A63EF765A864}" sibTransId="{95ACB09E-6DC5-4B07-846D-D9D7104F3CE0}"/>
    <dgm:cxn modelId="{C70CC64B-3D5B-40A1-87D8-A8D4DC3B2CF4}" type="presOf" srcId="{C6F12B8F-78C3-4A42-8CD6-BC4C815A1CC7}" destId="{56D5B2FD-414F-4E96-A920-2DBBD94F07B3}" srcOrd="0" destOrd="0" presId="urn:microsoft.com/office/officeart/2018/2/layout/IconVerticalSolidList"/>
    <dgm:cxn modelId="{A8CBDC4C-AA81-421C-BBE7-443DB6A9A6A0}" type="presOf" srcId="{2F8DEAD7-9CB3-4D67-8959-C15E6EA0FC31}" destId="{BC8178FA-B520-4BC1-859E-CF144D7A14AF}" srcOrd="0" destOrd="0" presId="urn:microsoft.com/office/officeart/2018/2/layout/IconVerticalSolidList"/>
    <dgm:cxn modelId="{7F53D7A0-CA8B-49A7-BCE2-7F7CAA152625}" type="presOf" srcId="{74270975-D8EE-4137-B542-7724E9227620}" destId="{62431D74-F1B0-410B-9E22-4E70B26B5921}" srcOrd="0" destOrd="0" presId="urn:microsoft.com/office/officeart/2018/2/layout/IconVerticalSolidList"/>
    <dgm:cxn modelId="{ACF97AC5-5E0F-4F5A-B5A8-5BB413EB1A16}" srcId="{74270975-D8EE-4137-B542-7724E9227620}" destId="{95E77C1F-34F1-4660-B0A4-CFC107AB8544}" srcOrd="0" destOrd="0" parTransId="{480B5568-2621-4FE2-95FD-99DF00B7738A}" sibTransId="{CEC9B041-1FB8-496B-B764-9C2429690576}"/>
    <dgm:cxn modelId="{F1EA2EDA-BCC1-4191-B474-39658F426BD9}" type="presParOf" srcId="{62431D74-F1B0-410B-9E22-4E70B26B5921}" destId="{6674FE4A-C36D-4FA4-84C3-5CEED60585AD}" srcOrd="0" destOrd="0" presId="urn:microsoft.com/office/officeart/2018/2/layout/IconVerticalSolidList"/>
    <dgm:cxn modelId="{7E27C9CB-3DBE-4B5E-B8F0-4B10FE246BF4}" type="presParOf" srcId="{6674FE4A-C36D-4FA4-84C3-5CEED60585AD}" destId="{27C45282-8338-4E1A-B57C-1EC82E9C7167}" srcOrd="0" destOrd="0" presId="urn:microsoft.com/office/officeart/2018/2/layout/IconVerticalSolidList"/>
    <dgm:cxn modelId="{BA9D7B2A-BC54-4BCB-A07B-726444120C01}" type="presParOf" srcId="{6674FE4A-C36D-4FA4-84C3-5CEED60585AD}" destId="{F459987D-E624-4172-82B2-BCC8AA1F347A}" srcOrd="1" destOrd="0" presId="urn:microsoft.com/office/officeart/2018/2/layout/IconVerticalSolidList"/>
    <dgm:cxn modelId="{C88EB85D-27F1-4BCA-929A-150EE36E3D38}" type="presParOf" srcId="{6674FE4A-C36D-4FA4-84C3-5CEED60585AD}" destId="{94AAF809-047C-4B0F-A3F9-30EFEDC378B3}" srcOrd="2" destOrd="0" presId="urn:microsoft.com/office/officeart/2018/2/layout/IconVerticalSolidList"/>
    <dgm:cxn modelId="{64F1DAC8-EA0B-4C08-BFC3-DA366F4D1BD3}" type="presParOf" srcId="{6674FE4A-C36D-4FA4-84C3-5CEED60585AD}" destId="{00EF8F19-4F83-4C33-933F-7180061E1D86}" srcOrd="3" destOrd="0" presId="urn:microsoft.com/office/officeart/2018/2/layout/IconVerticalSolidList"/>
    <dgm:cxn modelId="{3BE2D113-CF92-4881-A030-C7EFB2D34CF3}" type="presParOf" srcId="{62431D74-F1B0-410B-9E22-4E70B26B5921}" destId="{67966CA1-037C-4E55-AA42-E78C1BF402FF}" srcOrd="1" destOrd="0" presId="urn:microsoft.com/office/officeart/2018/2/layout/IconVerticalSolidList"/>
    <dgm:cxn modelId="{4516D280-2664-486A-8393-D5501E36F193}" type="presParOf" srcId="{62431D74-F1B0-410B-9E22-4E70B26B5921}" destId="{AC5FF919-2FBB-4C7F-9ABA-980DB240AB72}" srcOrd="2" destOrd="0" presId="urn:microsoft.com/office/officeart/2018/2/layout/IconVerticalSolidList"/>
    <dgm:cxn modelId="{130B8E16-1A97-4D2F-B3FA-24DADF4152C1}" type="presParOf" srcId="{AC5FF919-2FBB-4C7F-9ABA-980DB240AB72}" destId="{D4563324-A041-47A0-9756-084B11D68B06}" srcOrd="0" destOrd="0" presId="urn:microsoft.com/office/officeart/2018/2/layout/IconVerticalSolidList"/>
    <dgm:cxn modelId="{45F0B62A-755D-4762-AF68-15D3193BBCAE}" type="presParOf" srcId="{AC5FF919-2FBB-4C7F-9ABA-980DB240AB72}" destId="{11952078-B61A-4C96-8AB1-5CE58531357B}" srcOrd="1" destOrd="0" presId="urn:microsoft.com/office/officeart/2018/2/layout/IconVerticalSolidList"/>
    <dgm:cxn modelId="{7B855068-FBF1-4EF0-9766-03F22A77F4F3}" type="presParOf" srcId="{AC5FF919-2FBB-4C7F-9ABA-980DB240AB72}" destId="{4DE70C6B-B0F5-44CD-923D-E66DBB75BB1E}" srcOrd="2" destOrd="0" presId="urn:microsoft.com/office/officeart/2018/2/layout/IconVerticalSolidList"/>
    <dgm:cxn modelId="{5333A344-CEB4-4887-8C78-18DA56016B43}" type="presParOf" srcId="{AC5FF919-2FBB-4C7F-9ABA-980DB240AB72}" destId="{56D5B2FD-414F-4E96-A920-2DBBD94F07B3}" srcOrd="3" destOrd="0" presId="urn:microsoft.com/office/officeart/2018/2/layout/IconVerticalSolidList"/>
    <dgm:cxn modelId="{AF472365-50CB-45BD-B5B9-3796CFF32354}" type="presParOf" srcId="{62431D74-F1B0-410B-9E22-4E70B26B5921}" destId="{3F61036A-E727-4ADD-95A2-87713388D904}" srcOrd="3" destOrd="0" presId="urn:microsoft.com/office/officeart/2018/2/layout/IconVerticalSolidList"/>
    <dgm:cxn modelId="{998C4DD0-7868-45B3-BDDE-8BEF150256A9}" type="presParOf" srcId="{62431D74-F1B0-410B-9E22-4E70B26B5921}" destId="{CBC230CC-AEF6-4CBB-842C-031418D72FBA}" srcOrd="4" destOrd="0" presId="urn:microsoft.com/office/officeart/2018/2/layout/IconVerticalSolidList"/>
    <dgm:cxn modelId="{FC3320E4-76A6-4DF6-9D80-91C5AB505538}" type="presParOf" srcId="{CBC230CC-AEF6-4CBB-842C-031418D72FBA}" destId="{1F5141B7-90D0-4DBF-8D44-C9313EC1BBFE}" srcOrd="0" destOrd="0" presId="urn:microsoft.com/office/officeart/2018/2/layout/IconVerticalSolidList"/>
    <dgm:cxn modelId="{C0E0BB62-B771-41F6-975C-3F578240A2F4}" type="presParOf" srcId="{CBC230CC-AEF6-4CBB-842C-031418D72FBA}" destId="{D64F0D64-1333-473E-ACE4-07623BC94B55}" srcOrd="1" destOrd="0" presId="urn:microsoft.com/office/officeart/2018/2/layout/IconVerticalSolidList"/>
    <dgm:cxn modelId="{B080E2D9-0F73-43F5-B0FC-94FC40A16A0A}" type="presParOf" srcId="{CBC230CC-AEF6-4CBB-842C-031418D72FBA}" destId="{6A395A64-44D6-4472-A750-96595558AFF0}" srcOrd="2" destOrd="0" presId="urn:microsoft.com/office/officeart/2018/2/layout/IconVerticalSolidList"/>
    <dgm:cxn modelId="{83B775E3-5D92-4E2E-BFDB-13ACC50B961F}" type="presParOf" srcId="{CBC230CC-AEF6-4CBB-842C-031418D72FBA}" destId="{BC8178FA-B520-4BC1-859E-CF144D7A14A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ACFD81-E183-4FC0-97D8-EFFAAA27030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3840FC-E4C5-47E2-AB46-95A6F4ABEEE2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 sz="2400" dirty="0"/>
            <a:t>Working with the general public (</a:t>
          </a:r>
          <a:r>
            <a:rPr lang="en-GB" sz="2400" dirty="0" err="1"/>
            <a:t>ie</a:t>
          </a:r>
          <a:r>
            <a:rPr lang="en-GB" sz="2400" dirty="0"/>
            <a:t> incidental contact)</a:t>
          </a:r>
          <a:endParaRPr lang="en-US" sz="2400" dirty="0"/>
        </a:p>
      </dgm:t>
    </dgm:pt>
    <dgm:pt modelId="{6B3DA7B5-D956-45E7-99FC-32E99C39C8F6}" type="parTrans" cxnId="{51CBC6E6-ABEF-4F3B-B8CB-7931FE3403F7}">
      <dgm:prSet/>
      <dgm:spPr/>
      <dgm:t>
        <a:bodyPr/>
        <a:lstStyle/>
        <a:p>
          <a:endParaRPr lang="en-US"/>
        </a:p>
      </dgm:t>
    </dgm:pt>
    <dgm:pt modelId="{41AE7D06-1E95-45B4-8FCE-74BDA6318914}" type="sibTrans" cxnId="{51CBC6E6-ABEF-4F3B-B8CB-7931FE3403F7}">
      <dgm:prSet/>
      <dgm:spPr/>
      <dgm:t>
        <a:bodyPr/>
        <a:lstStyle/>
        <a:p>
          <a:endParaRPr lang="en-US"/>
        </a:p>
      </dgm:t>
    </dgm:pt>
    <dgm:pt modelId="{466878AF-3633-4E87-B3F5-42119CA5BFFC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 sz="2400" dirty="0"/>
            <a:t>Activities conducted in the course of a family or personal relationship (e.g. driving)</a:t>
          </a:r>
          <a:endParaRPr lang="en-US" sz="2400" dirty="0"/>
        </a:p>
      </dgm:t>
    </dgm:pt>
    <dgm:pt modelId="{D0B1FA75-7B08-422B-ACC0-C37DAACE9C3F}" type="parTrans" cxnId="{FA454EED-918F-4C49-85EB-2BC1B2328A8D}">
      <dgm:prSet/>
      <dgm:spPr/>
      <dgm:t>
        <a:bodyPr/>
        <a:lstStyle/>
        <a:p>
          <a:endParaRPr lang="en-US"/>
        </a:p>
      </dgm:t>
    </dgm:pt>
    <dgm:pt modelId="{D5494A15-898D-4DA1-95E6-F91CB8A4EEE6}" type="sibTrans" cxnId="{FA454EED-918F-4C49-85EB-2BC1B2328A8D}">
      <dgm:prSet/>
      <dgm:spPr/>
      <dgm:t>
        <a:bodyPr/>
        <a:lstStyle/>
        <a:p>
          <a:endParaRPr lang="en-US"/>
        </a:p>
      </dgm:t>
    </dgm:pt>
    <dgm:pt modelId="{DAE4C19D-7BD1-48B3-8A5E-A142636C7030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 sz="2400"/>
            <a:t>Working alongside colleagues under the age of 18</a:t>
          </a:r>
          <a:endParaRPr lang="en-US" sz="2400"/>
        </a:p>
      </dgm:t>
    </dgm:pt>
    <dgm:pt modelId="{EB057F80-8490-4E89-BC56-82A0F43F5600}" type="parTrans" cxnId="{6BD044C3-22F1-4C2E-A5F1-E25632FEA748}">
      <dgm:prSet/>
      <dgm:spPr/>
      <dgm:t>
        <a:bodyPr/>
        <a:lstStyle/>
        <a:p>
          <a:endParaRPr lang="en-US"/>
        </a:p>
      </dgm:t>
    </dgm:pt>
    <dgm:pt modelId="{3D2805E4-6C3E-490C-A46E-9F9FE882C0A1}" type="sibTrans" cxnId="{6BD044C3-22F1-4C2E-A5F1-E25632FEA748}">
      <dgm:prSet/>
      <dgm:spPr/>
      <dgm:t>
        <a:bodyPr/>
        <a:lstStyle/>
        <a:p>
          <a:endParaRPr lang="en-US"/>
        </a:p>
      </dgm:t>
    </dgm:pt>
    <dgm:pt modelId="{5263F04F-8D3A-4B96-AE54-D932B16B000A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 sz="2400"/>
            <a:t>School placements for work experience</a:t>
          </a:r>
          <a:endParaRPr lang="en-US" sz="2400"/>
        </a:p>
      </dgm:t>
    </dgm:pt>
    <dgm:pt modelId="{6BFC6F2E-AB0F-4F01-A922-6FD7B3277C51}" type="parTrans" cxnId="{C0E439FA-B0B0-460E-B9B8-C8B2C6A5F5CE}">
      <dgm:prSet/>
      <dgm:spPr/>
      <dgm:t>
        <a:bodyPr/>
        <a:lstStyle/>
        <a:p>
          <a:endParaRPr lang="en-US"/>
        </a:p>
      </dgm:t>
    </dgm:pt>
    <dgm:pt modelId="{0A549FA1-873E-45D5-BD0B-675963CDC329}" type="sibTrans" cxnId="{C0E439FA-B0B0-460E-B9B8-C8B2C6A5F5CE}">
      <dgm:prSet/>
      <dgm:spPr/>
      <dgm:t>
        <a:bodyPr/>
        <a:lstStyle/>
        <a:p>
          <a:endParaRPr lang="en-US"/>
        </a:p>
      </dgm:t>
    </dgm:pt>
    <dgm:pt modelId="{A5163CE3-F19C-4BED-B73E-915C1A341A51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 sz="2400"/>
            <a:t>Match Officials/Referees on field </a:t>
          </a:r>
          <a:endParaRPr lang="en-US" sz="2400"/>
        </a:p>
      </dgm:t>
    </dgm:pt>
    <dgm:pt modelId="{B95458C3-726A-4698-970C-14163D7DC339}" type="parTrans" cxnId="{1F4C2439-CDCD-4606-81AF-7E202DB516B6}">
      <dgm:prSet/>
      <dgm:spPr/>
      <dgm:t>
        <a:bodyPr/>
        <a:lstStyle/>
        <a:p>
          <a:endParaRPr lang="en-US"/>
        </a:p>
      </dgm:t>
    </dgm:pt>
    <dgm:pt modelId="{6B3C9A40-DC15-4D0C-A672-BF97C6CF19BF}" type="sibTrans" cxnId="{1F4C2439-CDCD-4606-81AF-7E202DB516B6}">
      <dgm:prSet/>
      <dgm:spPr/>
      <dgm:t>
        <a:bodyPr/>
        <a:lstStyle/>
        <a:p>
          <a:endParaRPr lang="en-US"/>
        </a:p>
      </dgm:t>
    </dgm:pt>
    <dgm:pt modelId="{BFF424FD-E0DB-4E7A-B5AE-4422E43F3FF4}" type="pres">
      <dgm:prSet presAssocID="{3BACFD81-E183-4FC0-97D8-EFFAAA270300}" presName="diagram" presStyleCnt="0">
        <dgm:presLayoutVars>
          <dgm:dir/>
          <dgm:resizeHandles val="exact"/>
        </dgm:presLayoutVars>
      </dgm:prSet>
      <dgm:spPr/>
    </dgm:pt>
    <dgm:pt modelId="{D6DF1F66-5D29-4C20-8A88-89125F92B966}" type="pres">
      <dgm:prSet presAssocID="{C33840FC-E4C5-47E2-AB46-95A6F4ABEEE2}" presName="node" presStyleLbl="node1" presStyleIdx="0" presStyleCnt="5">
        <dgm:presLayoutVars>
          <dgm:bulletEnabled val="1"/>
        </dgm:presLayoutVars>
      </dgm:prSet>
      <dgm:spPr/>
    </dgm:pt>
    <dgm:pt modelId="{21A1EE8A-7676-4300-9068-2430DE827ADD}" type="pres">
      <dgm:prSet presAssocID="{41AE7D06-1E95-45B4-8FCE-74BDA6318914}" presName="sibTrans" presStyleCnt="0"/>
      <dgm:spPr/>
    </dgm:pt>
    <dgm:pt modelId="{4AAC61D5-5493-4FD2-BA05-BE16CB59244E}" type="pres">
      <dgm:prSet presAssocID="{466878AF-3633-4E87-B3F5-42119CA5BFFC}" presName="node" presStyleLbl="node1" presStyleIdx="1" presStyleCnt="5">
        <dgm:presLayoutVars>
          <dgm:bulletEnabled val="1"/>
        </dgm:presLayoutVars>
      </dgm:prSet>
      <dgm:spPr/>
    </dgm:pt>
    <dgm:pt modelId="{009149E0-82F5-42DB-9E5B-B0092E1358E2}" type="pres">
      <dgm:prSet presAssocID="{D5494A15-898D-4DA1-95E6-F91CB8A4EEE6}" presName="sibTrans" presStyleCnt="0"/>
      <dgm:spPr/>
    </dgm:pt>
    <dgm:pt modelId="{A0BCB0B2-0BD9-4160-8CAA-8FB274EC417F}" type="pres">
      <dgm:prSet presAssocID="{DAE4C19D-7BD1-48B3-8A5E-A142636C7030}" presName="node" presStyleLbl="node1" presStyleIdx="2" presStyleCnt="5">
        <dgm:presLayoutVars>
          <dgm:bulletEnabled val="1"/>
        </dgm:presLayoutVars>
      </dgm:prSet>
      <dgm:spPr/>
    </dgm:pt>
    <dgm:pt modelId="{2E851B3C-939B-4F46-B624-0850354733A6}" type="pres">
      <dgm:prSet presAssocID="{3D2805E4-6C3E-490C-A46E-9F9FE882C0A1}" presName="sibTrans" presStyleCnt="0"/>
      <dgm:spPr/>
    </dgm:pt>
    <dgm:pt modelId="{7F253C04-5EFD-4290-8899-B2E03509284D}" type="pres">
      <dgm:prSet presAssocID="{5263F04F-8D3A-4B96-AE54-D932B16B000A}" presName="node" presStyleLbl="node1" presStyleIdx="3" presStyleCnt="5">
        <dgm:presLayoutVars>
          <dgm:bulletEnabled val="1"/>
        </dgm:presLayoutVars>
      </dgm:prSet>
      <dgm:spPr/>
    </dgm:pt>
    <dgm:pt modelId="{DF2E3F12-F681-47D8-B583-66EC81FC2244}" type="pres">
      <dgm:prSet presAssocID="{0A549FA1-873E-45D5-BD0B-675963CDC329}" presName="sibTrans" presStyleCnt="0"/>
      <dgm:spPr/>
    </dgm:pt>
    <dgm:pt modelId="{A282910F-AD8C-490C-92F1-9D93763F0F41}" type="pres">
      <dgm:prSet presAssocID="{A5163CE3-F19C-4BED-B73E-915C1A341A51}" presName="node" presStyleLbl="node1" presStyleIdx="4" presStyleCnt="5">
        <dgm:presLayoutVars>
          <dgm:bulletEnabled val="1"/>
        </dgm:presLayoutVars>
      </dgm:prSet>
      <dgm:spPr/>
    </dgm:pt>
  </dgm:ptLst>
  <dgm:cxnLst>
    <dgm:cxn modelId="{B6106528-68B7-450C-A4D3-A1AF60C2F56B}" type="presOf" srcId="{3BACFD81-E183-4FC0-97D8-EFFAAA270300}" destId="{BFF424FD-E0DB-4E7A-B5AE-4422E43F3FF4}" srcOrd="0" destOrd="0" presId="urn:microsoft.com/office/officeart/2005/8/layout/default"/>
    <dgm:cxn modelId="{1F4C2439-CDCD-4606-81AF-7E202DB516B6}" srcId="{3BACFD81-E183-4FC0-97D8-EFFAAA270300}" destId="{A5163CE3-F19C-4BED-B73E-915C1A341A51}" srcOrd="4" destOrd="0" parTransId="{B95458C3-726A-4698-970C-14163D7DC339}" sibTransId="{6B3C9A40-DC15-4D0C-A672-BF97C6CF19BF}"/>
    <dgm:cxn modelId="{FFFBE442-9E3F-4C8B-B24C-65996F4A8C90}" type="presOf" srcId="{5263F04F-8D3A-4B96-AE54-D932B16B000A}" destId="{7F253C04-5EFD-4290-8899-B2E03509284D}" srcOrd="0" destOrd="0" presId="urn:microsoft.com/office/officeart/2005/8/layout/default"/>
    <dgm:cxn modelId="{87FADC43-22F8-4E5A-B2AD-30D25BFFB05B}" type="presOf" srcId="{DAE4C19D-7BD1-48B3-8A5E-A142636C7030}" destId="{A0BCB0B2-0BD9-4160-8CAA-8FB274EC417F}" srcOrd="0" destOrd="0" presId="urn:microsoft.com/office/officeart/2005/8/layout/default"/>
    <dgm:cxn modelId="{4EEB1666-78E9-416E-A041-1294B8F6B149}" type="presOf" srcId="{C33840FC-E4C5-47E2-AB46-95A6F4ABEEE2}" destId="{D6DF1F66-5D29-4C20-8A88-89125F92B966}" srcOrd="0" destOrd="0" presId="urn:microsoft.com/office/officeart/2005/8/layout/default"/>
    <dgm:cxn modelId="{3709B26C-B1C8-4C53-B739-131AD33359C9}" type="presOf" srcId="{A5163CE3-F19C-4BED-B73E-915C1A341A51}" destId="{A282910F-AD8C-490C-92F1-9D93763F0F41}" srcOrd="0" destOrd="0" presId="urn:microsoft.com/office/officeart/2005/8/layout/default"/>
    <dgm:cxn modelId="{8AC3C5C0-1030-48E8-BC56-E37601D464D7}" type="presOf" srcId="{466878AF-3633-4E87-B3F5-42119CA5BFFC}" destId="{4AAC61D5-5493-4FD2-BA05-BE16CB59244E}" srcOrd="0" destOrd="0" presId="urn:microsoft.com/office/officeart/2005/8/layout/default"/>
    <dgm:cxn modelId="{6BD044C3-22F1-4C2E-A5F1-E25632FEA748}" srcId="{3BACFD81-E183-4FC0-97D8-EFFAAA270300}" destId="{DAE4C19D-7BD1-48B3-8A5E-A142636C7030}" srcOrd="2" destOrd="0" parTransId="{EB057F80-8490-4E89-BC56-82A0F43F5600}" sibTransId="{3D2805E4-6C3E-490C-A46E-9F9FE882C0A1}"/>
    <dgm:cxn modelId="{51CBC6E6-ABEF-4F3B-B8CB-7931FE3403F7}" srcId="{3BACFD81-E183-4FC0-97D8-EFFAAA270300}" destId="{C33840FC-E4C5-47E2-AB46-95A6F4ABEEE2}" srcOrd="0" destOrd="0" parTransId="{6B3DA7B5-D956-45E7-99FC-32E99C39C8F6}" sibTransId="{41AE7D06-1E95-45B4-8FCE-74BDA6318914}"/>
    <dgm:cxn modelId="{FA454EED-918F-4C49-85EB-2BC1B2328A8D}" srcId="{3BACFD81-E183-4FC0-97D8-EFFAAA270300}" destId="{466878AF-3633-4E87-B3F5-42119CA5BFFC}" srcOrd="1" destOrd="0" parTransId="{D0B1FA75-7B08-422B-ACC0-C37DAACE9C3F}" sibTransId="{D5494A15-898D-4DA1-95E6-F91CB8A4EEE6}"/>
    <dgm:cxn modelId="{C0E439FA-B0B0-460E-B9B8-C8B2C6A5F5CE}" srcId="{3BACFD81-E183-4FC0-97D8-EFFAAA270300}" destId="{5263F04F-8D3A-4B96-AE54-D932B16B000A}" srcOrd="3" destOrd="0" parTransId="{6BFC6F2E-AB0F-4F01-A922-6FD7B3277C51}" sibTransId="{0A549FA1-873E-45D5-BD0B-675963CDC329}"/>
    <dgm:cxn modelId="{2BFC71A9-0679-4CF1-BF85-CD05F508C0F4}" type="presParOf" srcId="{BFF424FD-E0DB-4E7A-B5AE-4422E43F3FF4}" destId="{D6DF1F66-5D29-4C20-8A88-89125F92B966}" srcOrd="0" destOrd="0" presId="urn:microsoft.com/office/officeart/2005/8/layout/default"/>
    <dgm:cxn modelId="{2A7E1921-B6B6-4B35-B641-A0F4A0CD4C90}" type="presParOf" srcId="{BFF424FD-E0DB-4E7A-B5AE-4422E43F3FF4}" destId="{21A1EE8A-7676-4300-9068-2430DE827ADD}" srcOrd="1" destOrd="0" presId="urn:microsoft.com/office/officeart/2005/8/layout/default"/>
    <dgm:cxn modelId="{40906391-C8A6-4EBE-B0BC-E3A6C7A1C273}" type="presParOf" srcId="{BFF424FD-E0DB-4E7A-B5AE-4422E43F3FF4}" destId="{4AAC61D5-5493-4FD2-BA05-BE16CB59244E}" srcOrd="2" destOrd="0" presId="urn:microsoft.com/office/officeart/2005/8/layout/default"/>
    <dgm:cxn modelId="{5AC4D29B-5084-4741-9CD3-961E16562C07}" type="presParOf" srcId="{BFF424FD-E0DB-4E7A-B5AE-4422E43F3FF4}" destId="{009149E0-82F5-42DB-9E5B-B0092E1358E2}" srcOrd="3" destOrd="0" presId="urn:microsoft.com/office/officeart/2005/8/layout/default"/>
    <dgm:cxn modelId="{8387103F-14F0-4071-9408-BA1CDB3B63A3}" type="presParOf" srcId="{BFF424FD-E0DB-4E7A-B5AE-4422E43F3FF4}" destId="{A0BCB0B2-0BD9-4160-8CAA-8FB274EC417F}" srcOrd="4" destOrd="0" presId="urn:microsoft.com/office/officeart/2005/8/layout/default"/>
    <dgm:cxn modelId="{AE9719FA-E8E4-489B-B7D9-1D55B30970BE}" type="presParOf" srcId="{BFF424FD-E0DB-4E7A-B5AE-4422E43F3FF4}" destId="{2E851B3C-939B-4F46-B624-0850354733A6}" srcOrd="5" destOrd="0" presId="urn:microsoft.com/office/officeart/2005/8/layout/default"/>
    <dgm:cxn modelId="{C85435DB-94C9-484F-B0AC-86E6E35A1540}" type="presParOf" srcId="{BFF424FD-E0DB-4E7A-B5AE-4422E43F3FF4}" destId="{7F253C04-5EFD-4290-8899-B2E03509284D}" srcOrd="6" destOrd="0" presId="urn:microsoft.com/office/officeart/2005/8/layout/default"/>
    <dgm:cxn modelId="{2BFEFC75-96BC-417E-9FA6-9ECD28F18E3C}" type="presParOf" srcId="{BFF424FD-E0DB-4E7A-B5AE-4422E43F3FF4}" destId="{DF2E3F12-F681-47D8-B583-66EC81FC2244}" srcOrd="7" destOrd="0" presId="urn:microsoft.com/office/officeart/2005/8/layout/default"/>
    <dgm:cxn modelId="{F0B7415B-29F0-45E0-A178-BB0A30311FAF}" type="presParOf" srcId="{BFF424FD-E0DB-4E7A-B5AE-4422E43F3FF4}" destId="{A282910F-AD8C-490C-92F1-9D93763F0F4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103F4-D31B-4E77-BB48-4AE7BEDB4189}">
      <dsp:nvSpPr>
        <dsp:cNvPr id="0" name=""/>
        <dsp:cNvSpPr/>
      </dsp:nvSpPr>
      <dsp:spPr>
        <a:xfrm>
          <a:off x="0" y="735468"/>
          <a:ext cx="10972800" cy="13577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E278C-778E-402F-843F-5E361B2EBEE1}">
      <dsp:nvSpPr>
        <dsp:cNvPr id="0" name=""/>
        <dsp:cNvSpPr/>
      </dsp:nvSpPr>
      <dsp:spPr>
        <a:xfrm>
          <a:off x="410731" y="1040971"/>
          <a:ext cx="746783" cy="7467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C48D9-8659-4F99-9C9C-CA2A31A16D05}">
      <dsp:nvSpPr>
        <dsp:cNvPr id="0" name=""/>
        <dsp:cNvSpPr/>
      </dsp:nvSpPr>
      <dsp:spPr>
        <a:xfrm>
          <a:off x="1568246" y="735468"/>
          <a:ext cx="9404553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99" tIns="143699" rIns="143699" bIns="14369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It is now an offence for an individual to be in a Regulated Role without being having completed the appropriate PVG</a:t>
          </a:r>
          <a:endParaRPr lang="en-US" sz="2400" kern="1200"/>
        </a:p>
      </dsp:txBody>
      <dsp:txXfrm>
        <a:off x="1568246" y="735468"/>
        <a:ext cx="9404553" cy="1357788"/>
      </dsp:txXfrm>
    </dsp:sp>
    <dsp:sp modelId="{2C88DE3F-D306-4184-9AF2-167799BD1051}">
      <dsp:nvSpPr>
        <dsp:cNvPr id="0" name=""/>
        <dsp:cNvSpPr/>
      </dsp:nvSpPr>
      <dsp:spPr>
        <a:xfrm>
          <a:off x="0" y="2432705"/>
          <a:ext cx="10972800" cy="13577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5923E-1F96-4EB4-BFED-D69E276FEB53}">
      <dsp:nvSpPr>
        <dsp:cNvPr id="0" name=""/>
        <dsp:cNvSpPr/>
      </dsp:nvSpPr>
      <dsp:spPr>
        <a:xfrm>
          <a:off x="410731" y="2738207"/>
          <a:ext cx="746783" cy="7467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E135D-18D8-4405-9FE9-B2EBC4802B84}">
      <dsp:nvSpPr>
        <dsp:cNvPr id="0" name=""/>
        <dsp:cNvSpPr/>
      </dsp:nvSpPr>
      <dsp:spPr>
        <a:xfrm>
          <a:off x="1568246" y="2432705"/>
          <a:ext cx="9404553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99" tIns="143699" rIns="143699" bIns="14369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It is an offence for an organisation to have someone in a Regulated Role without having had sight of a PVG Scheme check</a:t>
          </a:r>
          <a:endParaRPr lang="en-US" sz="2400" kern="1200"/>
        </a:p>
      </dsp:txBody>
      <dsp:txXfrm>
        <a:off x="1568246" y="2432705"/>
        <a:ext cx="9404553" cy="1357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45282-8338-4E1A-B57C-1EC82E9C7167}">
      <dsp:nvSpPr>
        <dsp:cNvPr id="0" name=""/>
        <dsp:cNvSpPr/>
      </dsp:nvSpPr>
      <dsp:spPr>
        <a:xfrm>
          <a:off x="0" y="552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9987D-E624-4172-82B2-BCC8AA1F347A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F8F19-4F83-4C33-933F-7180061E1D86}">
      <dsp:nvSpPr>
        <dsp:cNvPr id="0" name=""/>
        <dsp:cNvSpPr/>
      </dsp:nvSpPr>
      <dsp:spPr>
        <a:xfrm>
          <a:off x="1493203" y="552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2 separate flowcharts to make it as easy as possible for clubs to go through this process</a:t>
          </a:r>
          <a:endParaRPr lang="en-US" sz="2500" kern="1200"/>
        </a:p>
      </dsp:txBody>
      <dsp:txXfrm>
        <a:off x="1493203" y="552"/>
        <a:ext cx="9479596" cy="1292816"/>
      </dsp:txXfrm>
    </dsp:sp>
    <dsp:sp modelId="{D4563324-A041-47A0-9756-084B11D68B06}">
      <dsp:nvSpPr>
        <dsp:cNvPr id="0" name=""/>
        <dsp:cNvSpPr/>
      </dsp:nvSpPr>
      <dsp:spPr>
        <a:xfrm>
          <a:off x="0" y="161657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52078-B61A-4C96-8AB1-5CE58531357B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5B2FD-414F-4E96-A920-2DBBD94F07B3}">
      <dsp:nvSpPr>
        <dsp:cNvPr id="0" name=""/>
        <dsp:cNvSpPr/>
      </dsp:nvSpPr>
      <dsp:spPr>
        <a:xfrm>
          <a:off x="1493203" y="161657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Flowcharts for guidance, every club may have different governance structure / process for how decisions are made that affect children.</a:t>
          </a:r>
          <a:endParaRPr lang="en-US" sz="2500" kern="1200"/>
        </a:p>
      </dsp:txBody>
      <dsp:txXfrm>
        <a:off x="1493203" y="1616573"/>
        <a:ext cx="9479596" cy="1292816"/>
      </dsp:txXfrm>
    </dsp:sp>
    <dsp:sp modelId="{1F5141B7-90D0-4DBF-8D44-C9313EC1BBFE}">
      <dsp:nvSpPr>
        <dsp:cNvPr id="0" name=""/>
        <dsp:cNvSpPr/>
      </dsp:nvSpPr>
      <dsp:spPr>
        <a:xfrm>
          <a:off x="0" y="323259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4F0D64-1333-473E-ACE4-07623BC94B55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178FA-B520-4BC1-859E-CF144D7A14AF}">
      <dsp:nvSpPr>
        <dsp:cNvPr id="0" name=""/>
        <dsp:cNvSpPr/>
      </dsp:nvSpPr>
      <dsp:spPr>
        <a:xfrm>
          <a:off x="1493203" y="323259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Up to each club to make their own decision on which roles will require PVG</a:t>
          </a:r>
          <a:endParaRPr lang="en-US" sz="2500" kern="1200"/>
        </a:p>
      </dsp:txBody>
      <dsp:txXfrm>
        <a:off x="1493203" y="3232593"/>
        <a:ext cx="9479596" cy="12928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F1F66-5D29-4C20-8A88-89125F92B966}">
      <dsp:nvSpPr>
        <dsp:cNvPr id="0" name=""/>
        <dsp:cNvSpPr/>
      </dsp:nvSpPr>
      <dsp:spPr>
        <a:xfrm>
          <a:off x="0" y="34131"/>
          <a:ext cx="3428999" cy="205740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Working with the general public (</a:t>
          </a:r>
          <a:r>
            <a:rPr lang="en-GB" sz="2400" kern="1200" dirty="0" err="1"/>
            <a:t>ie</a:t>
          </a:r>
          <a:r>
            <a:rPr lang="en-GB" sz="2400" kern="1200" dirty="0"/>
            <a:t> incidental contact)</a:t>
          </a:r>
          <a:endParaRPr lang="en-US" sz="2400" kern="1200" dirty="0"/>
        </a:p>
      </dsp:txBody>
      <dsp:txXfrm>
        <a:off x="0" y="34131"/>
        <a:ext cx="3428999" cy="2057400"/>
      </dsp:txXfrm>
    </dsp:sp>
    <dsp:sp modelId="{4AAC61D5-5493-4FD2-BA05-BE16CB59244E}">
      <dsp:nvSpPr>
        <dsp:cNvPr id="0" name=""/>
        <dsp:cNvSpPr/>
      </dsp:nvSpPr>
      <dsp:spPr>
        <a:xfrm>
          <a:off x="3771900" y="34131"/>
          <a:ext cx="3428999" cy="205740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Activities conducted in the course of a family or personal relationship (e.g. driving)</a:t>
          </a:r>
          <a:endParaRPr lang="en-US" sz="2400" kern="1200" dirty="0"/>
        </a:p>
      </dsp:txBody>
      <dsp:txXfrm>
        <a:off x="3771900" y="34131"/>
        <a:ext cx="3428999" cy="2057400"/>
      </dsp:txXfrm>
    </dsp:sp>
    <dsp:sp modelId="{A0BCB0B2-0BD9-4160-8CAA-8FB274EC417F}">
      <dsp:nvSpPr>
        <dsp:cNvPr id="0" name=""/>
        <dsp:cNvSpPr/>
      </dsp:nvSpPr>
      <dsp:spPr>
        <a:xfrm>
          <a:off x="7543800" y="34131"/>
          <a:ext cx="3428999" cy="205740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Working alongside colleagues under the age of 18</a:t>
          </a:r>
          <a:endParaRPr lang="en-US" sz="2400" kern="1200"/>
        </a:p>
      </dsp:txBody>
      <dsp:txXfrm>
        <a:off x="7543800" y="34131"/>
        <a:ext cx="3428999" cy="2057400"/>
      </dsp:txXfrm>
    </dsp:sp>
    <dsp:sp modelId="{7F253C04-5EFD-4290-8899-B2E03509284D}">
      <dsp:nvSpPr>
        <dsp:cNvPr id="0" name=""/>
        <dsp:cNvSpPr/>
      </dsp:nvSpPr>
      <dsp:spPr>
        <a:xfrm>
          <a:off x="1885950" y="2434431"/>
          <a:ext cx="3428999" cy="205740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School placements for work experience</a:t>
          </a:r>
          <a:endParaRPr lang="en-US" sz="2400" kern="1200"/>
        </a:p>
      </dsp:txBody>
      <dsp:txXfrm>
        <a:off x="1885950" y="2434431"/>
        <a:ext cx="3428999" cy="2057400"/>
      </dsp:txXfrm>
    </dsp:sp>
    <dsp:sp modelId="{A282910F-AD8C-490C-92F1-9D93763F0F41}">
      <dsp:nvSpPr>
        <dsp:cNvPr id="0" name=""/>
        <dsp:cNvSpPr/>
      </dsp:nvSpPr>
      <dsp:spPr>
        <a:xfrm>
          <a:off x="5657850" y="2434431"/>
          <a:ext cx="3428999" cy="205740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Match Officials/Referees on field </a:t>
          </a:r>
          <a:endParaRPr lang="en-US" sz="2400" kern="1200"/>
        </a:p>
      </dsp:txBody>
      <dsp:txXfrm>
        <a:off x="5657850" y="2434431"/>
        <a:ext cx="3428999" cy="2057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5CB34-3933-4251-9B35-5D69F30AEF2E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73C37-C6C5-4ECA-B3E0-48ECFBFAA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9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>
            <a:normAutofit/>
          </a:bodyPr>
          <a:lstStyle>
            <a:lvl1pPr algn="ctr">
              <a:defRPr sz="36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758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50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08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2628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295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070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6CEF2B-A2C1-4C68-B692-BFD2572B9261}"/>
              </a:ext>
            </a:extLst>
          </p:cNvPr>
          <p:cNvSpPr/>
          <p:nvPr userDrawn="1"/>
        </p:nvSpPr>
        <p:spPr>
          <a:xfrm>
            <a:off x="0" y="0"/>
            <a:ext cx="4548450" cy="6353172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D7EBF-9B35-473E-A82E-345062348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862064"/>
            <a:ext cx="288032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92DDD21C-61D5-4C4A-B09C-352967C045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48450" y="0"/>
            <a:ext cx="7643550" cy="6353172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488AFAA-E93D-41B9-BFFE-6B385855A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600" y="4252712"/>
            <a:ext cx="2880320" cy="8324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CC4C99-2E4D-4CFB-A946-08FD1CBE7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667" y="836712"/>
            <a:ext cx="1264977" cy="142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11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6CEF2B-A2C1-4C68-B692-BFD2572B9261}"/>
              </a:ext>
            </a:extLst>
          </p:cNvPr>
          <p:cNvSpPr/>
          <p:nvPr userDrawn="1"/>
        </p:nvSpPr>
        <p:spPr>
          <a:xfrm>
            <a:off x="0" y="0"/>
            <a:ext cx="4548450" cy="6525344"/>
          </a:xfrm>
          <a:prstGeom prst="rect">
            <a:avLst/>
          </a:prstGeom>
          <a:solidFill>
            <a:srgbClr val="3AA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D7EBF-9B35-473E-A82E-345062348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862064"/>
            <a:ext cx="288032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92DDD21C-61D5-4C4A-B09C-352967C045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48450" y="0"/>
            <a:ext cx="7643550" cy="6353172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488AFAA-E93D-41B9-BFFE-6B385855A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600" y="4252712"/>
            <a:ext cx="2880320" cy="8324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6292347-9E78-A97A-54DE-9454FD21E3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40" y="1267202"/>
            <a:ext cx="1884040" cy="1062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F146BC-CBCA-2C7A-060B-44DC60A256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7655"/>
            <a:ext cx="12192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1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B90FF8-53FA-4D3A-A341-2FF2437B6EE0}" type="datetimeFigureOut">
              <a:rPr lang="en-GB" smtClean="0"/>
              <a:pPr/>
              <a:t>26/06/2025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E3F0358-4BC7-4F3A-B9E9-70C0D7FBB3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49BB730-C69E-49AC-BDBC-22F057E063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519936" cy="6354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092B2BE-3392-4B41-96C4-A851E6CD6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3668" y="274637"/>
            <a:ext cx="4536801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926D4EB-530C-48BE-B25C-8EED0B728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3668" y="1600202"/>
            <a:ext cx="5798732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298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B90FF8-53FA-4D3A-A341-2FF2437B6EE0}" type="datetimeFigureOut">
              <a:rPr lang="en-GB" smtClean="0"/>
              <a:pPr/>
              <a:t>26/06/2025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E3F0358-4BC7-4F3A-B9E9-70C0D7FBB3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49BB730-C69E-49AC-BDBC-22F057E063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72064" y="0"/>
            <a:ext cx="5519936" cy="63540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E00FCD-7C73-4FDA-9829-3DA0E701A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7"/>
            <a:ext cx="5774432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2CE2838-A349-4209-89CC-5F4529ABD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5774432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70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56051B-C64B-4DA7-88FA-7C0B0CA9EB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0"/>
          <a:stretch/>
        </p:blipFill>
        <p:spPr>
          <a:xfrm>
            <a:off x="0" y="-2"/>
            <a:ext cx="12192012" cy="638133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11D7EBF-9B35-473E-A82E-345062348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3622528"/>
            <a:ext cx="2880320" cy="1143000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92DDD21C-61D5-4C4A-B09C-352967C045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5840" y="0"/>
            <a:ext cx="7536160" cy="6537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488AFAA-E93D-41B9-BFFE-6B385855A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600" y="5013176"/>
            <a:ext cx="2880320" cy="83247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2C7084-F2FB-A503-87AE-EFCC19DC02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7655"/>
            <a:ext cx="12192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4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29E6DA-9F46-4514-9D12-E1CBA1685684}"/>
              </a:ext>
            </a:extLst>
          </p:cNvPr>
          <p:cNvSpPr/>
          <p:nvPr/>
        </p:nvSpPr>
        <p:spPr>
          <a:xfrm>
            <a:off x="0" y="-2"/>
            <a:ext cx="12192000" cy="6552000"/>
          </a:xfrm>
          <a:prstGeom prst="rect">
            <a:avLst/>
          </a:prstGeom>
          <a:solidFill>
            <a:srgbClr val="19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blue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59EFA40B-DA41-0A51-23D2-DE13D3A9D4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2"/>
          <a:stretch/>
        </p:blipFill>
        <p:spPr>
          <a:xfrm>
            <a:off x="0" y="0"/>
            <a:ext cx="12192000" cy="655199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88861C8-E2CB-4E3D-892C-2314CC7F5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318740"/>
            <a:ext cx="10363200" cy="1470025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FF6D12B-1059-44E3-9EA0-98077A3E6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074513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E86BDA-5E49-84E6-5AFB-5F94757B13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7655"/>
            <a:ext cx="12192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3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49BB730-C69E-49AC-BDBC-22F057E063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00000" cy="6537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092B2BE-3392-4B41-96C4-A851E6CD6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3668" y="274637"/>
            <a:ext cx="4536801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926D4EB-530C-48BE-B25C-8EED0B728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3668" y="1600202"/>
            <a:ext cx="5798732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055CB5-B8F1-DE62-6566-246A737501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7655"/>
            <a:ext cx="12192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6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49BB730-C69E-49AC-BDBC-22F057E063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2000" y="0"/>
            <a:ext cx="5400000" cy="638132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E00FCD-7C73-4FDA-9829-3DA0E701A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7"/>
            <a:ext cx="5774432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2CE2838-A349-4209-89CC-5F4529ABD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5774432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270BFA-D708-57E7-6480-89EEB8FBE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7655"/>
            <a:ext cx="12192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26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90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81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32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97108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51B595-8CA3-459F-8DED-B7A0485DCDB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592" y="6430965"/>
            <a:ext cx="7620000" cy="30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8F0FBD-FA59-4862-BC97-A08877F1D09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540500"/>
            <a:ext cx="12192000" cy="317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B37C0C-7EAE-6CB9-48EB-4E868AE3BD8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592" y="6430965"/>
            <a:ext cx="7620000" cy="30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8D41C2-9A13-66D3-33F6-4AE2DB0B8A12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4" y="258460"/>
            <a:ext cx="756495" cy="8562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700A23-D6F8-0A45-97CA-87D62C18F3FF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7655"/>
            <a:ext cx="12192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1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62" r:id="rId15"/>
    <p:sldLayoutId id="2147483664" r:id="rId16"/>
    <p:sldLayoutId id="2147483660" r:id="rId17"/>
    <p:sldLayoutId id="2147483661" r:id="rId18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gov.scot/pvg-scheme-regulated-roles-guidance" TargetMode="External"/><Relationship Id="rId2" Type="http://schemas.openxmlformats.org/officeDocument/2006/relationships/hyperlink" Target="https://www.mygov.scot/check-role-needs-pv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7869B-A5C0-9AE2-D3E3-AF6C10E03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565" y="2171530"/>
            <a:ext cx="9710869" cy="1143000"/>
          </a:xfrm>
        </p:spPr>
        <p:txBody>
          <a:bodyPr/>
          <a:lstStyle/>
          <a:p>
            <a:pPr algn="ctr"/>
            <a:r>
              <a:rPr lang="en-US" dirty="0"/>
              <a:t>PVG – Change of Legislation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338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E9980-F2C8-DC61-F7B1-26D92950E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child contact with children&#10;&#10;AI-generated content may be incorrect.">
            <a:extLst>
              <a:ext uri="{FF2B5EF4-FFF2-40B4-BE49-F238E27FC236}">
                <a16:creationId xmlns:a16="http://schemas.microsoft.com/office/drawing/2014/main" id="{5C9E5CAA-AD4A-7783-4D25-1C45DADF0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62" y="-73834"/>
            <a:ext cx="11814476" cy="6931834"/>
          </a:xfrm>
        </p:spPr>
      </p:pic>
    </p:spTree>
    <p:extLst>
      <p:ext uri="{BB962C8B-B14F-4D97-AF65-F5344CB8AC3E}">
        <p14:creationId xmlns:p14="http://schemas.microsoft.com/office/powerpoint/2010/main" val="2251071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69CD7-23E4-D96A-8547-FD37C2807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B0B67-0A0E-38CD-98CB-263CBD388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Committee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62528-42D0-B784-FB91-C0445E5D6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2462"/>
            <a:ext cx="10972800" cy="4525963"/>
          </a:xfrm>
        </p:spPr>
        <p:txBody>
          <a:bodyPr>
            <a:normAutofit/>
          </a:bodyPr>
          <a:lstStyle/>
          <a:p>
            <a:r>
              <a:rPr lang="en-GB" dirty="0"/>
              <a:t>Important to look at each committee role against flowchart</a:t>
            </a:r>
          </a:p>
          <a:p>
            <a:endParaRPr lang="en-GB" dirty="0"/>
          </a:p>
          <a:p>
            <a:r>
              <a:rPr lang="en-GB" dirty="0"/>
              <a:t>Don’t assume because they sit on a committee that PVG is required</a:t>
            </a:r>
          </a:p>
          <a:p>
            <a:endParaRPr lang="en-GB" dirty="0"/>
          </a:p>
          <a:p>
            <a:r>
              <a:rPr lang="en-GB" dirty="0"/>
              <a:t>It is also against the law to submit PVGs for those who do not require them</a:t>
            </a:r>
          </a:p>
          <a:p>
            <a:endParaRPr lang="en-GB" dirty="0"/>
          </a:p>
          <a:p>
            <a:r>
              <a:rPr lang="en-GB" dirty="0"/>
              <a:t>Moving forward - once committee members with no direct contact with children have been elected, submit PVG application ASAP and within 4 weeks of appointment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962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6805E-D5DE-71C7-9FC5-75A15D012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02FA7-50F5-9CAB-8317-6A1ABD1B0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939" y="2389187"/>
            <a:ext cx="9710869" cy="1143000"/>
          </a:xfrm>
        </p:spPr>
        <p:txBody>
          <a:bodyPr/>
          <a:lstStyle/>
          <a:p>
            <a:r>
              <a:rPr lang="en-GB" dirty="0"/>
              <a:t>Club Regulated </a:t>
            </a:r>
            <a:br>
              <a:rPr lang="en-GB" dirty="0"/>
            </a:br>
            <a:r>
              <a:rPr lang="en-GB" dirty="0"/>
              <a:t>Roles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B0AB69-F165-FFB6-8729-35E014C1D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213" y="-1"/>
            <a:ext cx="529590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07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B6453-40D2-5533-B1C7-10F017059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27F47-4BF9-FFE9-8DE1-128E2E98B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596" y="23018"/>
            <a:ext cx="9710869" cy="1143000"/>
          </a:xfrm>
        </p:spPr>
        <p:txBody>
          <a:bodyPr/>
          <a:lstStyle/>
          <a:p>
            <a:r>
              <a:rPr lang="en-GB" dirty="0"/>
              <a:t>PVG Coversheet -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5F5D9-C507-29EF-4484-05BED8802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596" y="718546"/>
            <a:ext cx="11092774" cy="5059684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en-GB" dirty="0"/>
          </a:p>
          <a:p>
            <a:pPr marL="57150" indent="0">
              <a:buNone/>
            </a:pPr>
            <a:r>
              <a:rPr lang="en-GB" sz="2200" dirty="0"/>
              <a:t>Includes Line Manager and Committee Member positions</a:t>
            </a:r>
          </a:p>
          <a:p>
            <a:pPr marL="57150" indent="0">
              <a:buNone/>
            </a:pPr>
            <a:endParaRPr lang="en-GB" sz="2200" dirty="0"/>
          </a:p>
          <a:p>
            <a:pPr marL="57150" indent="0">
              <a:buNone/>
            </a:pPr>
            <a:r>
              <a:rPr lang="en-GB" sz="2200" dirty="0"/>
              <a:t>Moved from </a:t>
            </a:r>
            <a:r>
              <a:rPr lang="en-GB" sz="2200" b="1" dirty="0"/>
              <a:t>three</a:t>
            </a:r>
            <a:r>
              <a:rPr lang="en-GB" sz="2200" dirty="0"/>
              <a:t> applications types:</a:t>
            </a:r>
          </a:p>
          <a:p>
            <a:pPr marL="400050">
              <a:buFontTx/>
              <a:buChar char="-"/>
            </a:pPr>
            <a:r>
              <a:rPr lang="en-GB" sz="2200" dirty="0"/>
              <a:t>SRJ (Scheme Record Join)</a:t>
            </a:r>
          </a:p>
          <a:p>
            <a:pPr marL="400050">
              <a:buFontTx/>
              <a:buChar char="-"/>
            </a:pPr>
            <a:r>
              <a:rPr lang="en-GB" sz="2200" dirty="0"/>
              <a:t>SRU (Scheme Record Update)</a:t>
            </a:r>
          </a:p>
          <a:p>
            <a:pPr marL="400050">
              <a:buFontTx/>
              <a:buChar char="-"/>
            </a:pPr>
            <a:r>
              <a:rPr lang="en-GB" sz="2200" dirty="0" err="1"/>
              <a:t>ExSR</a:t>
            </a:r>
            <a:r>
              <a:rPr lang="en-GB" sz="2200" dirty="0"/>
              <a:t> (Existing Scheme Record)</a:t>
            </a:r>
          </a:p>
          <a:p>
            <a:pPr marL="400050">
              <a:buFontTx/>
              <a:buChar char="-"/>
            </a:pPr>
            <a:endParaRPr lang="en-GB" sz="2200" dirty="0"/>
          </a:p>
          <a:p>
            <a:pPr marL="57150" indent="0">
              <a:buNone/>
            </a:pPr>
            <a:r>
              <a:rPr lang="en-GB" sz="2200" dirty="0"/>
              <a:t>To </a:t>
            </a:r>
            <a:r>
              <a:rPr lang="en-GB" sz="2200" b="1" dirty="0"/>
              <a:t>two</a:t>
            </a:r>
            <a:r>
              <a:rPr lang="en-GB" sz="2200" dirty="0"/>
              <a:t> application types</a:t>
            </a:r>
          </a:p>
          <a:p>
            <a:pPr marL="400050">
              <a:buFontTx/>
              <a:buChar char="-"/>
            </a:pPr>
            <a:r>
              <a:rPr lang="en-GB" sz="2200" dirty="0"/>
              <a:t>Joining PVG</a:t>
            </a:r>
          </a:p>
          <a:p>
            <a:pPr marL="800100" lvl="1">
              <a:buFontTx/>
              <a:buChar char="-"/>
            </a:pPr>
            <a:r>
              <a:rPr lang="en-GB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is for joining the PVG scheme. It’s also for existing PVG members who want to work with a new vulnerable group</a:t>
            </a:r>
            <a:endParaRPr lang="en-GB" sz="2200" dirty="0"/>
          </a:p>
          <a:p>
            <a:pPr marL="400050">
              <a:buFontTx/>
              <a:buChar char="-"/>
            </a:pPr>
            <a:r>
              <a:rPr lang="en-GB" sz="2200" dirty="0"/>
              <a:t>Existing PVG</a:t>
            </a:r>
          </a:p>
          <a:p>
            <a:pPr marL="800100" lvl="1">
              <a:buFontTx/>
              <a:buChar char="-"/>
            </a:pPr>
            <a:r>
              <a:rPr lang="en-GB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is for existing PVG members who are continuing to work with the same vulnerable group on their membership. It adds rugby to their membership.</a:t>
            </a:r>
            <a:endParaRPr lang="en-GB" sz="2200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768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7470C-3B68-66FE-35B1-71BB503DE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BD9DC-0B2C-C1D4-4F3B-671A69238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39" y="1310101"/>
            <a:ext cx="10972800" cy="4525963"/>
          </a:xfrm>
        </p:spPr>
        <p:txBody>
          <a:bodyPr/>
          <a:lstStyle/>
          <a:p>
            <a:r>
              <a:rPr lang="en-GB" dirty="0"/>
              <a:t>A role may be assessed as not needing a PVG – if their duties change it could become a Regulated Role. For example, a one off activity becomes a normal duty.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Named locations – Schools, College</a:t>
            </a:r>
          </a:p>
          <a:p>
            <a:pPr lvl="1"/>
            <a:r>
              <a:rPr lang="en-GB" dirty="0"/>
              <a:t>Doesn’t matter if the role has a regulated activity. Only that they have the opportunity for unsupervised contact with children</a:t>
            </a:r>
          </a:p>
        </p:txBody>
      </p:sp>
    </p:spTree>
    <p:extLst>
      <p:ext uri="{BB962C8B-B14F-4D97-AF65-F5344CB8AC3E}">
        <p14:creationId xmlns:p14="http://schemas.microsoft.com/office/powerpoint/2010/main" val="2158052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32225-C0E0-6018-BA51-876DFD9AF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25A19-24D1-9C9F-FF6A-6BA5EDC81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9710869" cy="1143000"/>
          </a:xfrm>
        </p:spPr>
        <p:txBody>
          <a:bodyPr anchor="ctr">
            <a:normAutofit/>
          </a:bodyPr>
          <a:lstStyle/>
          <a:p>
            <a:r>
              <a:rPr lang="en-GB" dirty="0"/>
              <a:t>What’s not a Regulated Role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4251962-4FF3-5C80-EB59-9D7004D87C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406445"/>
              </p:ext>
            </p:extLst>
          </p:nvPr>
        </p:nvGraphicFramePr>
        <p:xfrm>
          <a:off x="463685" y="1417637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4911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25A23-9495-6EF9-5F4F-E4011BD86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26C25-6FB8-A097-4180-EABD433AC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4267" y="102139"/>
            <a:ext cx="4379069" cy="1143000"/>
          </a:xfrm>
        </p:spPr>
        <p:txBody>
          <a:bodyPr/>
          <a:lstStyle/>
          <a:p>
            <a:r>
              <a:rPr lang="en-GB" dirty="0"/>
              <a:t>SCRUMS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95555-9C1F-D302-B377-26BC1D318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212" y="1848255"/>
            <a:ext cx="5830112" cy="386188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2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Volunteers at clubs with youth sections,</a:t>
            </a:r>
            <a:r>
              <a:rPr lang="en-GB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registered on SCRUMS: </a:t>
            </a:r>
          </a:p>
          <a:p>
            <a:pPr marL="0" lvl="0" indent="0">
              <a:buNone/>
            </a:pPr>
            <a:endParaRPr lang="en-GB" sz="22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r>
              <a:rPr lang="en-GB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2,288 active volunteers </a:t>
            </a:r>
            <a:endParaRPr lang="en-GB" sz="2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1,346 have Rugby PVG in place </a:t>
            </a:r>
            <a:endParaRPr lang="en-GB" sz="2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942 no Rugby PVG in place </a:t>
            </a:r>
          </a:p>
          <a:p>
            <a:endParaRPr lang="en-GB" sz="2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lvl="0" indent="0">
              <a:buNone/>
            </a:pPr>
            <a:endParaRPr lang="en-GB" sz="22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GB" sz="22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GB" sz="22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GB" sz="22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405F336-11DF-129D-8BC3-6A6A39B0B2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805916"/>
              </p:ext>
            </p:extLst>
          </p:nvPr>
        </p:nvGraphicFramePr>
        <p:xfrm>
          <a:off x="5072685" y="1298642"/>
          <a:ext cx="6722103" cy="4260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2238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DCF35-0278-CDC7-92B5-6A4AC9021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5FEE0-5CBE-B36F-7833-D51B0AD9D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362" y="95976"/>
            <a:ext cx="4184516" cy="1108953"/>
          </a:xfrm>
        </p:spPr>
        <p:txBody>
          <a:bodyPr/>
          <a:lstStyle/>
          <a:p>
            <a:r>
              <a:rPr lang="en-GB" dirty="0"/>
              <a:t>SCRUMS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D9A2F-D271-505F-29A7-D94653C44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071" y="1108953"/>
            <a:ext cx="6850437" cy="3511685"/>
          </a:xfrm>
        </p:spPr>
        <p:txBody>
          <a:bodyPr>
            <a:normAutofit fontScale="92500" lnSpcReduction="20000"/>
          </a:bodyPr>
          <a:lstStyle/>
          <a:p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lvl="0" indent="0">
              <a:buNone/>
            </a:pPr>
            <a:endParaRPr lang="en-GB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GB" sz="18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GB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GB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Volunteers at clubs with youth sections with title President, Chair, Secretary, Directory of Ruby, any role that had Youth/Mini/Boys/Girls in the title</a:t>
            </a:r>
          </a:p>
          <a:p>
            <a:pPr marL="0" lvl="0" indent="0">
              <a:buNone/>
            </a:pPr>
            <a:endParaRPr lang="en-GB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987 active volunteers </a:t>
            </a:r>
            <a:endParaRPr lang="en-GB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683 have a Rugby PVG in place </a:t>
            </a:r>
            <a:endParaRPr lang="en-GB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304 no Rugb</a:t>
            </a: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y PVG in place </a:t>
            </a:r>
            <a:endParaRPr lang="en-GB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lvl="0" indent="0">
              <a:buNone/>
            </a:pPr>
            <a:endParaRPr lang="en-GB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284CD39-CB71-0E61-1276-E520D08C66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0300324"/>
              </p:ext>
            </p:extLst>
          </p:nvPr>
        </p:nvGraphicFramePr>
        <p:xfrm>
          <a:off x="6410528" y="1586909"/>
          <a:ext cx="5369669" cy="4046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6123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80AAA-A240-3E4D-F96E-A3B8E17B2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3A6BD-6425-58DD-F9E0-752F57E367F5}"/>
              </a:ext>
            </a:extLst>
          </p:cNvPr>
          <p:cNvSpPr txBox="1">
            <a:spLocks/>
          </p:cNvSpPr>
          <p:nvPr/>
        </p:nvSpPr>
        <p:spPr>
          <a:xfrm>
            <a:off x="4101980" y="389217"/>
            <a:ext cx="8352928" cy="1010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54B7A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TIMELINE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0D61C6-B3D9-91F5-79C1-12C9AF673EB1}"/>
              </a:ext>
            </a:extLst>
          </p:cNvPr>
          <p:cNvSpPr/>
          <p:nvPr/>
        </p:nvSpPr>
        <p:spPr>
          <a:xfrm>
            <a:off x="783578" y="1998283"/>
            <a:ext cx="2375881" cy="593722"/>
          </a:xfrm>
          <a:prstGeom prst="rect">
            <a:avLst/>
          </a:prstGeom>
          <a:solidFill>
            <a:srgbClr val="237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</a:rPr>
              <a:t>28</a:t>
            </a:r>
            <a:r>
              <a:rPr kumimoji="0" lang="en-GB" sz="1600" b="1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</a:rPr>
              <a:t>th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</a:rPr>
              <a:t> April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43D10E-5D24-0F7B-4EEF-C3E52E32D811}"/>
              </a:ext>
            </a:extLst>
          </p:cNvPr>
          <p:cNvSpPr/>
          <p:nvPr/>
        </p:nvSpPr>
        <p:spPr>
          <a:xfrm>
            <a:off x="785805" y="2702622"/>
            <a:ext cx="2375881" cy="593719"/>
          </a:xfrm>
          <a:prstGeom prst="rect">
            <a:avLst/>
          </a:prstGeom>
          <a:solidFill>
            <a:srgbClr val="3FA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 kern="0" dirty="0">
                <a:solidFill>
                  <a:prstClr val="white"/>
                </a:solidFill>
                <a:latin typeface="Calibri"/>
                <a:cs typeface="Calibri"/>
              </a:rPr>
              <a:t>29</a:t>
            </a:r>
            <a:r>
              <a:rPr lang="en-GB" sz="1600" b="1" kern="0" baseline="30000" dirty="0">
                <a:solidFill>
                  <a:prstClr val="white"/>
                </a:solidFill>
                <a:latin typeface="Calibri"/>
                <a:cs typeface="Calibri"/>
              </a:rPr>
              <a:t>th</a:t>
            </a:r>
            <a:r>
              <a:rPr lang="en-GB" sz="1600" b="1" kern="0" dirty="0">
                <a:solidFill>
                  <a:prstClr val="white"/>
                </a:solidFill>
                <a:latin typeface="Calibri"/>
                <a:cs typeface="Calibri"/>
              </a:rPr>
              <a:t> April</a:t>
            </a:r>
            <a:endParaRPr lang="en-GB" sz="16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E5B1C0-B428-9C0A-B3A3-18399EDA22ED}"/>
              </a:ext>
            </a:extLst>
          </p:cNvPr>
          <p:cNvSpPr/>
          <p:nvPr/>
        </p:nvSpPr>
        <p:spPr>
          <a:xfrm>
            <a:off x="783578" y="3422611"/>
            <a:ext cx="2375881" cy="593719"/>
          </a:xfrm>
          <a:prstGeom prst="rect">
            <a:avLst/>
          </a:prstGeom>
          <a:solidFill>
            <a:srgbClr val="42A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600" b="1" kern="0" dirty="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30</a:t>
            </a:r>
            <a:r>
              <a:rPr lang="en-GB" sz="1600" b="1" kern="0" baseline="30000" dirty="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th</a:t>
            </a:r>
            <a:r>
              <a:rPr lang="en-GB" sz="1600" b="1" kern="0" dirty="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 April 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DFABA2-7FF8-F6B2-6D55-4FCDF2FA1057}"/>
              </a:ext>
            </a:extLst>
          </p:cNvPr>
          <p:cNvSpPr/>
          <p:nvPr/>
        </p:nvSpPr>
        <p:spPr>
          <a:xfrm>
            <a:off x="783578" y="4131345"/>
            <a:ext cx="2375881" cy="593719"/>
          </a:xfrm>
          <a:prstGeom prst="rect">
            <a:avLst/>
          </a:prstGeom>
          <a:solidFill>
            <a:srgbClr val="3DA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600" b="1" kern="0" dirty="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May - June 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90BA70-74C3-71F9-7905-F539D7B1E503}"/>
              </a:ext>
            </a:extLst>
          </p:cNvPr>
          <p:cNvSpPr/>
          <p:nvPr/>
        </p:nvSpPr>
        <p:spPr>
          <a:xfrm>
            <a:off x="783578" y="4840080"/>
            <a:ext cx="2375881" cy="593719"/>
          </a:xfrm>
          <a:prstGeom prst="rect">
            <a:avLst/>
          </a:prstGeom>
          <a:solidFill>
            <a:srgbClr val="3BA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</a:rPr>
              <a:t>1</a:t>
            </a:r>
            <a:r>
              <a:rPr kumimoji="0" lang="en-GB" sz="1600" b="1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</a:rPr>
              <a:t>st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</a:rPr>
              <a:t> July 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ADABEC3-0C67-97D6-ADD2-4242DB0D5A7B}"/>
              </a:ext>
            </a:extLst>
          </p:cNvPr>
          <p:cNvSpPr/>
          <p:nvPr/>
        </p:nvSpPr>
        <p:spPr>
          <a:xfrm>
            <a:off x="553607" y="2036935"/>
            <a:ext cx="459943" cy="455782"/>
          </a:xfrm>
          <a:prstGeom prst="ellipse">
            <a:avLst/>
          </a:prstGeom>
          <a:solidFill>
            <a:srgbClr val="237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 dirty="0">
                <a:solidFill>
                  <a:prstClr val="white"/>
                </a:solidFill>
                <a:latin typeface="Calibri"/>
              </a:rPr>
              <a:t>1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C852047-E83C-E31E-72AD-E0E187EB4A54}"/>
              </a:ext>
            </a:extLst>
          </p:cNvPr>
          <p:cNvSpPr/>
          <p:nvPr/>
        </p:nvSpPr>
        <p:spPr>
          <a:xfrm>
            <a:off x="553610" y="2744118"/>
            <a:ext cx="459943" cy="455782"/>
          </a:xfrm>
          <a:prstGeom prst="ellipse">
            <a:avLst/>
          </a:prstGeom>
          <a:solidFill>
            <a:srgbClr val="3FA9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kern="0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1DD9BEF-0BD8-E040-11B1-09F86690B9A9}"/>
              </a:ext>
            </a:extLst>
          </p:cNvPr>
          <p:cNvSpPr/>
          <p:nvPr/>
        </p:nvSpPr>
        <p:spPr>
          <a:xfrm>
            <a:off x="551384" y="3471733"/>
            <a:ext cx="459943" cy="455782"/>
          </a:xfrm>
          <a:prstGeom prst="ellipse">
            <a:avLst/>
          </a:prstGeom>
          <a:solidFill>
            <a:srgbClr val="42AD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5E16734-7E16-6DE4-0F37-AD50E9382954}"/>
              </a:ext>
            </a:extLst>
          </p:cNvPr>
          <p:cNvSpPr/>
          <p:nvPr/>
        </p:nvSpPr>
        <p:spPr>
          <a:xfrm>
            <a:off x="551384" y="4190567"/>
            <a:ext cx="459943" cy="455782"/>
          </a:xfrm>
          <a:prstGeom prst="ellipse">
            <a:avLst/>
          </a:prstGeom>
          <a:solidFill>
            <a:srgbClr val="3DA89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A6C4D74-CC33-B6EC-98C5-9043E13BACA7}"/>
              </a:ext>
            </a:extLst>
          </p:cNvPr>
          <p:cNvSpPr/>
          <p:nvPr/>
        </p:nvSpPr>
        <p:spPr>
          <a:xfrm>
            <a:off x="551384" y="4896380"/>
            <a:ext cx="459943" cy="455782"/>
          </a:xfrm>
          <a:prstGeom prst="ellipse">
            <a:avLst/>
          </a:prstGeom>
          <a:solidFill>
            <a:srgbClr val="3BA4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8B5E81D-44DC-83EA-FE1C-B3FE1F643543}"/>
              </a:ext>
            </a:extLst>
          </p:cNvPr>
          <p:cNvSpPr/>
          <p:nvPr/>
        </p:nvSpPr>
        <p:spPr>
          <a:xfrm>
            <a:off x="3515277" y="2015560"/>
            <a:ext cx="6830979" cy="593718"/>
          </a:xfrm>
          <a:prstGeom prst="rect">
            <a:avLst/>
          </a:prstGeom>
          <a:solidFill>
            <a:srgbClr val="C54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555625" indent="-285750">
              <a:buFont typeface="Arial"/>
              <a:buChar char="•"/>
              <a:defRPr/>
            </a:pPr>
            <a:r>
              <a:rPr lang="en-GB" b="1" dirty="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Club CPO / President Webinar</a:t>
            </a:r>
            <a:endParaRPr lang="en-GB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27" name="Graphic 26" descr="Arrow: Straight with solid fill">
            <a:extLst>
              <a:ext uri="{FF2B5EF4-FFF2-40B4-BE49-F238E27FC236}">
                <a16:creationId xmlns:a16="http://schemas.microsoft.com/office/drawing/2014/main" id="{C29AC14E-63C3-D5A8-7C53-A49AF541A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992768" y="1930752"/>
            <a:ext cx="719988" cy="71998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2538A46-B442-310B-F278-844032F69F5C}"/>
              </a:ext>
            </a:extLst>
          </p:cNvPr>
          <p:cNvSpPr/>
          <p:nvPr/>
        </p:nvSpPr>
        <p:spPr>
          <a:xfrm>
            <a:off x="3515279" y="2701637"/>
            <a:ext cx="6830979" cy="593718"/>
          </a:xfrm>
          <a:prstGeom prst="rect">
            <a:avLst/>
          </a:prstGeom>
          <a:solidFill>
            <a:srgbClr val="C54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555625" indent="-285750">
              <a:buFont typeface="Arial"/>
              <a:buChar char="•"/>
              <a:defRPr/>
            </a:pPr>
            <a:r>
              <a:rPr lang="en-GB" b="1" dirty="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Club CPO / President Webinars x2</a:t>
            </a:r>
            <a:endParaRPr lang="en-GB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30" name="Graphic 29" descr="Arrow: Straight with solid fill">
            <a:extLst>
              <a:ext uri="{FF2B5EF4-FFF2-40B4-BE49-F238E27FC236}">
                <a16:creationId xmlns:a16="http://schemas.microsoft.com/office/drawing/2014/main" id="{C04A8010-7ABC-59C0-724F-10B5C2DDF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2978489" y="2633860"/>
            <a:ext cx="719988" cy="71998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1888A2B-3E93-EB65-091B-459599E8E9B3}"/>
              </a:ext>
            </a:extLst>
          </p:cNvPr>
          <p:cNvSpPr/>
          <p:nvPr/>
        </p:nvSpPr>
        <p:spPr>
          <a:xfrm>
            <a:off x="3515278" y="3422611"/>
            <a:ext cx="6830979" cy="593718"/>
          </a:xfrm>
          <a:prstGeom prst="rect">
            <a:avLst/>
          </a:prstGeom>
          <a:solidFill>
            <a:srgbClr val="C54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555625" indent="-285750">
              <a:buFont typeface="Arial"/>
              <a:buChar char="•"/>
              <a:defRPr/>
            </a:pPr>
            <a:r>
              <a:rPr lang="en-GB" b="1" dirty="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Club CPO / President Webinar</a:t>
            </a:r>
            <a:endParaRPr lang="en-GB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32" name="Graphic 31" descr="Arrow: Straight with solid fill">
            <a:extLst>
              <a:ext uri="{FF2B5EF4-FFF2-40B4-BE49-F238E27FC236}">
                <a16:creationId xmlns:a16="http://schemas.microsoft.com/office/drawing/2014/main" id="{83335718-15D0-A713-C168-29A676BA0C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2978488" y="3354834"/>
            <a:ext cx="719988" cy="71998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05795CE-8581-C25F-9BE3-683D14A2CB91}"/>
              </a:ext>
            </a:extLst>
          </p:cNvPr>
          <p:cNvSpPr/>
          <p:nvPr/>
        </p:nvSpPr>
        <p:spPr>
          <a:xfrm>
            <a:off x="3515278" y="4157926"/>
            <a:ext cx="6830979" cy="593718"/>
          </a:xfrm>
          <a:prstGeom prst="rect">
            <a:avLst/>
          </a:prstGeom>
          <a:solidFill>
            <a:srgbClr val="C54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555625" indent="-285750">
              <a:buFont typeface="Arial" panose="020B0604020202020204" pitchFamily="34" charset="0"/>
              <a:buChar char="•"/>
              <a:defRPr/>
            </a:pPr>
            <a:r>
              <a:rPr lang="en-GB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Clubs to assess roles &amp; submit PVG Coversheets </a:t>
            </a:r>
          </a:p>
        </p:txBody>
      </p:sp>
      <p:pic>
        <p:nvPicPr>
          <p:cNvPr id="34" name="Graphic 33" descr="Arrow: Straight with solid fill">
            <a:extLst>
              <a:ext uri="{FF2B5EF4-FFF2-40B4-BE49-F238E27FC236}">
                <a16:creationId xmlns:a16="http://schemas.microsoft.com/office/drawing/2014/main" id="{705221D2-F739-1EBF-4957-A49AA8F5B3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2978488" y="4090149"/>
            <a:ext cx="719988" cy="71998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92308CF2-0AFA-CFD8-9157-1D6DB7F7A222}"/>
              </a:ext>
            </a:extLst>
          </p:cNvPr>
          <p:cNvSpPr/>
          <p:nvPr/>
        </p:nvSpPr>
        <p:spPr>
          <a:xfrm>
            <a:off x="3528344" y="4851333"/>
            <a:ext cx="6830979" cy="593718"/>
          </a:xfrm>
          <a:prstGeom prst="rect">
            <a:avLst/>
          </a:prstGeom>
          <a:solidFill>
            <a:srgbClr val="C54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626745" indent="-356870">
              <a:buFont typeface="Wingdings" panose="05000000000000000000" pitchFamily="2" charset="2"/>
              <a:buChar char="§"/>
              <a:defRPr/>
            </a:pPr>
            <a:r>
              <a:rPr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Grace period over</a:t>
            </a:r>
          </a:p>
        </p:txBody>
      </p:sp>
      <p:pic>
        <p:nvPicPr>
          <p:cNvPr id="36" name="Graphic 35" descr="Arrow: Straight with solid fill">
            <a:extLst>
              <a:ext uri="{FF2B5EF4-FFF2-40B4-BE49-F238E27FC236}">
                <a16:creationId xmlns:a16="http://schemas.microsoft.com/office/drawing/2014/main" id="{82FE3D1C-9E2A-7736-36D1-7A48DCBE89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2991554" y="4783556"/>
            <a:ext cx="719988" cy="71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49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DC45B-A1B1-C488-8B46-54F336D97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6F636-EDEA-2172-4D55-C46071820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0084"/>
            <a:ext cx="9710869" cy="1143000"/>
          </a:xfrm>
        </p:spPr>
        <p:txBody>
          <a:bodyPr/>
          <a:lstStyle/>
          <a:p>
            <a:r>
              <a:rPr lang="en-GB" dirty="0"/>
              <a:t>Main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6C5C9-FCE6-318D-FE60-8A7D91AB1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1116"/>
            <a:ext cx="109728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Everyone to be clear on PVG legal requirement</a:t>
            </a:r>
          </a:p>
          <a:p>
            <a:endParaRPr lang="en-GB" dirty="0"/>
          </a:p>
          <a:p>
            <a:r>
              <a:rPr lang="en-GB" dirty="0"/>
              <a:t>New PVG Roles</a:t>
            </a:r>
          </a:p>
          <a:p>
            <a:endParaRPr lang="en-GB" dirty="0"/>
          </a:p>
          <a:p>
            <a:r>
              <a:rPr lang="en-GB" dirty="0"/>
              <a:t>Assess roles with your committee and submit any new PVG applications by 30</a:t>
            </a:r>
            <a:r>
              <a:rPr lang="en-GB" baseline="30000" dirty="0"/>
              <a:t>th</a:t>
            </a:r>
            <a:r>
              <a:rPr lang="en-GB" dirty="0"/>
              <a:t> June </a:t>
            </a:r>
          </a:p>
          <a:p>
            <a:endParaRPr lang="en-GB" dirty="0"/>
          </a:p>
          <a:p>
            <a:r>
              <a:rPr lang="en-GB" dirty="0"/>
              <a:t>Ongoing support from Safeguarding Team</a:t>
            </a:r>
          </a:p>
          <a:p>
            <a:endParaRPr lang="en-GB" dirty="0"/>
          </a:p>
          <a:p>
            <a:r>
              <a:rPr lang="en-GB" dirty="0"/>
              <a:t>Supportive and educational</a:t>
            </a:r>
          </a:p>
          <a:p>
            <a:endParaRPr lang="en-GB" dirty="0"/>
          </a:p>
          <a:p>
            <a:r>
              <a:rPr lang="en-GB" dirty="0"/>
              <a:t>Don’t just PVG everyone!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121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E1003-0FE0-64BA-36A0-A36AD1578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44111-5E92-B866-FC12-B08DAD046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214" y="187087"/>
            <a:ext cx="5817140" cy="1009415"/>
          </a:xfrm>
        </p:spPr>
        <p:txBody>
          <a:bodyPr/>
          <a:lstStyle/>
          <a:p>
            <a:pPr algn="ctr"/>
            <a:r>
              <a:rPr lang="en-US" dirty="0"/>
              <a:t>Key Changes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E0B215-4CE2-797A-8DCB-02E0883D6DC6}"/>
              </a:ext>
            </a:extLst>
          </p:cNvPr>
          <p:cNvSpPr txBox="1"/>
          <p:nvPr/>
        </p:nvSpPr>
        <p:spPr>
          <a:xfrm>
            <a:off x="579391" y="1536174"/>
            <a:ext cx="112202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PVG is now a </a:t>
            </a:r>
            <a:r>
              <a:rPr lang="en-GB" sz="2400" b="1" dirty="0">
                <a:solidFill>
                  <a:schemeClr val="tx2"/>
                </a:solidFill>
              </a:rPr>
              <a:t>legal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Minimum age for PVG is now </a:t>
            </a:r>
            <a:r>
              <a:rPr lang="en-GB" sz="2400" b="1" dirty="0">
                <a:solidFill>
                  <a:schemeClr val="tx2"/>
                </a:solidFill>
              </a:rPr>
              <a:t>16yo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Change from ‘Regulated Work’ to ‘</a:t>
            </a:r>
            <a:r>
              <a:rPr lang="en-GB" sz="2400" b="1" dirty="0">
                <a:solidFill>
                  <a:schemeClr val="tx2"/>
                </a:solidFill>
              </a:rPr>
              <a:t>Regulated Roles</a:t>
            </a:r>
            <a:r>
              <a:rPr lang="en-GB" sz="2400" dirty="0">
                <a:solidFill>
                  <a:schemeClr val="tx2"/>
                </a:solidFill>
              </a:rPr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Introduced element of </a:t>
            </a:r>
            <a:r>
              <a:rPr lang="en-GB" sz="2400" b="1" dirty="0">
                <a:solidFill>
                  <a:schemeClr val="tx2"/>
                </a:solidFill>
              </a:rPr>
              <a:t>power and influence </a:t>
            </a:r>
            <a:r>
              <a:rPr lang="en-GB" sz="2400" dirty="0">
                <a:solidFill>
                  <a:schemeClr val="tx2"/>
                </a:solidFill>
              </a:rPr>
              <a:t>and </a:t>
            </a:r>
            <a:r>
              <a:rPr lang="en-GB" sz="2400" b="1" dirty="0">
                <a:solidFill>
                  <a:schemeClr val="tx2"/>
                </a:solidFill>
              </a:rPr>
              <a:t>indirect contact </a:t>
            </a:r>
            <a:r>
              <a:rPr lang="en-GB" sz="2400" dirty="0">
                <a:solidFill>
                  <a:schemeClr val="tx2"/>
                </a:solidFill>
              </a:rPr>
              <a:t>with children who will now require a PVG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Grace period until </a:t>
            </a:r>
            <a:r>
              <a:rPr lang="en-GB" sz="2400" b="1" dirty="0">
                <a:solidFill>
                  <a:schemeClr val="tx2"/>
                </a:solidFill>
              </a:rPr>
              <a:t>1</a:t>
            </a:r>
            <a:r>
              <a:rPr lang="en-GB" sz="2400" b="1" baseline="30000" dirty="0">
                <a:solidFill>
                  <a:schemeClr val="tx2"/>
                </a:solidFill>
              </a:rPr>
              <a:t>st</a:t>
            </a:r>
            <a:r>
              <a:rPr lang="en-GB" sz="2400" b="1" dirty="0">
                <a:solidFill>
                  <a:schemeClr val="tx2"/>
                </a:solidFill>
              </a:rPr>
              <a:t> July </a:t>
            </a:r>
            <a:r>
              <a:rPr lang="en-GB" sz="2400" dirty="0">
                <a:solidFill>
                  <a:schemeClr val="tx2"/>
                </a:solidFill>
              </a:rPr>
              <a:t>to submit new PVG applications</a:t>
            </a:r>
          </a:p>
        </p:txBody>
      </p:sp>
    </p:spTree>
    <p:extLst>
      <p:ext uri="{BB962C8B-B14F-4D97-AF65-F5344CB8AC3E}">
        <p14:creationId xmlns:p14="http://schemas.microsoft.com/office/powerpoint/2010/main" val="55271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FC24C-86B7-4201-C08A-67A2A1BA6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370" y="2091448"/>
            <a:ext cx="3962401" cy="1196502"/>
          </a:xfrm>
        </p:spPr>
        <p:txBody>
          <a:bodyPr>
            <a:normAutofit/>
          </a:bodyPr>
          <a:lstStyle/>
          <a:p>
            <a:r>
              <a:rPr lang="en-GB" sz="4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38922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5CB960-B40C-73AB-7013-409A024EC3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388995"/>
              </p:ext>
            </p:extLst>
          </p:nvPr>
        </p:nvGraphicFramePr>
        <p:xfrm>
          <a:off x="609600" y="1094364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5666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B2C6F-1EDF-F268-9B04-D4FBE09D6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2DF9D-0A4F-B01F-4688-673CCE91B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214" y="187087"/>
            <a:ext cx="5817140" cy="1009415"/>
          </a:xfrm>
        </p:spPr>
        <p:txBody>
          <a:bodyPr/>
          <a:lstStyle/>
          <a:p>
            <a:pPr algn="ctr"/>
            <a:r>
              <a:rPr lang="en-US" dirty="0"/>
              <a:t>What’s not changing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7B9ECF-4067-E318-A7F5-910B54C8E86D}"/>
              </a:ext>
            </a:extLst>
          </p:cNvPr>
          <p:cNvSpPr txBox="1"/>
          <p:nvPr/>
        </p:nvSpPr>
        <p:spPr>
          <a:xfrm>
            <a:off x="598846" y="1351508"/>
            <a:ext cx="105976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2"/>
                </a:solidFill>
              </a:rPr>
              <a:t>Already Scottish Rugby Policy that PVG must be in place </a:t>
            </a:r>
            <a:r>
              <a:rPr lang="en-GB" sz="2200" b="1" dirty="0">
                <a:solidFill>
                  <a:schemeClr val="tx2"/>
                </a:solidFill>
              </a:rPr>
              <a:t>before</a:t>
            </a:r>
            <a:r>
              <a:rPr lang="en-GB" sz="2200" dirty="0">
                <a:solidFill>
                  <a:schemeClr val="tx2"/>
                </a:solidFill>
              </a:rPr>
              <a:t> an individual starts their 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2"/>
                </a:solidFill>
              </a:rPr>
              <a:t>Safeguarding Team processing PVGs for clubs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2"/>
                </a:solidFill>
              </a:rPr>
              <a:t>Process of how to apply to a PVG  / PVG Suitability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2"/>
                </a:solidFill>
              </a:rPr>
              <a:t>Continuous monitoring of PVG scheme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2"/>
                </a:solidFill>
              </a:rPr>
              <a:t>PVG remain free for volunteers</a:t>
            </a:r>
          </a:p>
        </p:txBody>
      </p:sp>
    </p:spTree>
    <p:extLst>
      <p:ext uri="{BB962C8B-B14F-4D97-AF65-F5344CB8AC3E}">
        <p14:creationId xmlns:p14="http://schemas.microsoft.com/office/powerpoint/2010/main" val="3802056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E117A-EFF7-BE1B-A015-0BD1121AF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68" y="0"/>
            <a:ext cx="9710869" cy="1143000"/>
          </a:xfrm>
        </p:spPr>
        <p:txBody>
          <a:bodyPr/>
          <a:lstStyle/>
          <a:p>
            <a:r>
              <a:rPr lang="en-GB" dirty="0"/>
              <a:t>Regulated Role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81044-1449-A627-0A4E-18ABF3705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68" y="1279189"/>
            <a:ext cx="109728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Disclosure Scotland provided a list of Regulated Roles, anyone not on the list must go through an assessment </a:t>
            </a:r>
          </a:p>
          <a:p>
            <a:endParaRPr lang="en-GB" dirty="0"/>
          </a:p>
          <a:p>
            <a:r>
              <a:rPr lang="en-GB" dirty="0"/>
              <a:t>Disclosure Scotland online assessment tool and guidance document</a:t>
            </a:r>
          </a:p>
          <a:p>
            <a:pPr lvl="1"/>
            <a:r>
              <a:rPr lang="en-GB" dirty="0">
                <a:hlinkClick r:id="rId2"/>
              </a:rPr>
              <a:t>https://www.mygov.scot/check-role-needs-pvg</a:t>
            </a:r>
            <a:r>
              <a:rPr lang="en-GB" dirty="0"/>
              <a:t> </a:t>
            </a:r>
          </a:p>
          <a:p>
            <a:pPr lvl="1"/>
            <a:r>
              <a:rPr lang="en-GB" dirty="0">
                <a:hlinkClick r:id="rId3"/>
              </a:rPr>
              <a:t>https://www.mygov.scot/pvg-scheme-regulated-roles-guidance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Scottish Rugby PVG Flowcharts</a:t>
            </a:r>
          </a:p>
          <a:p>
            <a:endParaRPr lang="en-GB" dirty="0"/>
          </a:p>
          <a:p>
            <a:r>
              <a:rPr lang="en-GB" dirty="0"/>
              <a:t>Roles previously identified as needing a PVG still require a PVG</a:t>
            </a:r>
          </a:p>
          <a:p>
            <a:endParaRPr lang="en-GB" dirty="0"/>
          </a:p>
          <a:p>
            <a:r>
              <a:rPr lang="en-GB" dirty="0"/>
              <a:t>Anyone who has a rugby PVG in place doesn’t need to do anything</a:t>
            </a:r>
          </a:p>
        </p:txBody>
      </p:sp>
    </p:spTree>
    <p:extLst>
      <p:ext uri="{BB962C8B-B14F-4D97-AF65-F5344CB8AC3E}">
        <p14:creationId xmlns:p14="http://schemas.microsoft.com/office/powerpoint/2010/main" val="3713368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8F15A-9A12-DBEC-C103-7A4047AF0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Disclosure Scotland Regulated Role List (Sport)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419E71-B664-02C8-0A7C-007354F2B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17637"/>
            <a:ext cx="76771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77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5302E-DA5F-DEA1-23C6-5F47A4560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0B866-D4C1-A802-8298-5F450D62D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Regulated Role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94632-A82E-FACA-795C-41DEA5A3A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2462"/>
            <a:ext cx="10972800" cy="4525963"/>
          </a:xfrm>
        </p:spPr>
        <p:txBody>
          <a:bodyPr>
            <a:normAutofit/>
          </a:bodyPr>
          <a:lstStyle/>
          <a:p>
            <a:r>
              <a:rPr lang="en-GB" dirty="0"/>
              <a:t>Scottish Rugby / Clubs to review their roles and check if they meet new criteria for requiring a PVG.</a:t>
            </a:r>
          </a:p>
          <a:p>
            <a:endParaRPr lang="en-GB" dirty="0"/>
          </a:p>
          <a:p>
            <a:r>
              <a:rPr lang="en-GB" dirty="0"/>
              <a:t>Scottish Rugby has defined ambiguous words/phrases to help ensure Scottish Rugby and Clubs are following the same process. Approved by Disclosure Scotland.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8674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D5569-EA70-FDE1-A580-F693BE1EC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9710869" cy="1143000"/>
          </a:xfrm>
        </p:spPr>
        <p:txBody>
          <a:bodyPr anchor="ctr">
            <a:normAutofit/>
          </a:bodyPr>
          <a:lstStyle/>
          <a:p>
            <a:r>
              <a:rPr lang="en-GB" dirty="0"/>
              <a:t>Direct and Indirect Contact with Children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AEF7053-DEE4-E1F8-9C3A-2C8E6C22D4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775649"/>
              </p:ext>
            </p:extLst>
          </p:nvPr>
        </p:nvGraphicFramePr>
        <p:xfrm>
          <a:off x="609600" y="1600202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6369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1C349-AF56-0B4D-B9BA-C1EDE4F7F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diagram of a flowchart&#10;&#10;AI-generated content may be incorrect.">
            <a:extLst>
              <a:ext uri="{FF2B5EF4-FFF2-40B4-BE49-F238E27FC236}">
                <a16:creationId xmlns:a16="http://schemas.microsoft.com/office/drawing/2014/main" id="{3507C3E4-EE15-78C2-5119-782D3C5D7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8" y="0"/>
            <a:ext cx="12157752" cy="6858000"/>
          </a:xfrm>
        </p:spPr>
      </p:pic>
    </p:spTree>
    <p:extLst>
      <p:ext uri="{BB962C8B-B14F-4D97-AF65-F5344CB8AC3E}">
        <p14:creationId xmlns:p14="http://schemas.microsoft.com/office/powerpoint/2010/main" val="1102407103"/>
      </p:ext>
    </p:extLst>
  </p:cSld>
  <p:clrMapOvr>
    <a:masterClrMapping/>
  </p:clrMapOvr>
</p:sld>
</file>

<file path=ppt/theme/theme1.xml><?xml version="1.0" encoding="utf-8"?>
<a:theme xmlns:a="http://schemas.openxmlformats.org/drawingml/2006/main" name="SR Theme">
  <a:themeElements>
    <a:clrScheme name="Scottish Rugby">
      <a:dk1>
        <a:srgbClr val="19233C"/>
      </a:dk1>
      <a:lt1>
        <a:sysClr val="window" lastClr="FFFFFF"/>
      </a:lt1>
      <a:dk2>
        <a:srgbClr val="004982"/>
      </a:dk2>
      <a:lt2>
        <a:srgbClr val="FFFFFF"/>
      </a:lt2>
      <a:accent1>
        <a:srgbClr val="004982"/>
      </a:accent1>
      <a:accent2>
        <a:srgbClr val="8C378C"/>
      </a:accent2>
      <a:accent3>
        <a:srgbClr val="0075CF"/>
      </a:accent3>
      <a:accent4>
        <a:srgbClr val="B44696"/>
      </a:accent4>
      <a:accent5>
        <a:srgbClr val="3AA47F"/>
      </a:accent5>
      <a:accent6>
        <a:srgbClr val="42ADFF"/>
      </a:accent6>
      <a:hlink>
        <a:srgbClr val="0000FF"/>
      </a:hlink>
      <a:folHlink>
        <a:srgbClr val="19233C"/>
      </a:folHlink>
    </a:clrScheme>
    <a:fontScheme name="Scottish Rugby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 Theme" id="{A1FCACCE-CA52-47B6-8860-982495B8B577}" vid="{E0CBBA88-98B4-48D1-A325-6DFB3CA412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0b2690-d711-4111-83dd-3d1152cbfeed" xsi:nil="true"/>
    <lcf76f155ced4ddcb4097134ff3c332f xmlns="876221a8-ebb5-4680-878c-032cca73746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F80E42B50AE5488C2436D6616C2950" ma:contentTypeVersion="11" ma:contentTypeDescription="Create a new document." ma:contentTypeScope="" ma:versionID="c884b199b86bd94d397e49ca89e2e391">
  <xsd:schema xmlns:xsd="http://www.w3.org/2001/XMLSchema" xmlns:xs="http://www.w3.org/2001/XMLSchema" xmlns:p="http://schemas.microsoft.com/office/2006/metadata/properties" xmlns:ns2="876221a8-ebb5-4680-878c-032cca737460" xmlns:ns3="0c0b2690-d711-4111-83dd-3d1152cbfeed" targetNamespace="http://schemas.microsoft.com/office/2006/metadata/properties" ma:root="true" ma:fieldsID="abbed13fd8f2a14e6141bc6041c4a4d3" ns2:_="" ns3:_="">
    <xsd:import namespace="876221a8-ebb5-4680-878c-032cca737460"/>
    <xsd:import namespace="0c0b2690-d711-4111-83dd-3d1152cbfe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221a8-ebb5-4680-878c-032cca7374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323f51f-a977-4541-8f9b-8c94688128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b2690-d711-4111-83dd-3d1152cbfee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4621184-f3bb-4e68-b993-dab16e7f580c}" ma:internalName="TaxCatchAll" ma:showField="CatchAllData" ma:web="0c0b2690-d711-4111-83dd-3d1152cbfe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3DE539-01B6-488E-9205-408E6AF6E430}">
  <ds:schemaRefs>
    <ds:schemaRef ds:uri="b07c1aba-73da-4ffd-8c5c-78e15e5fd4db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df01fbec-c7dd-4873-ba4f-e32cd407dcdb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  <ds:schemaRef ds:uri="0c0b2690-d711-4111-83dd-3d1152cbfeed"/>
    <ds:schemaRef ds:uri="876221a8-ebb5-4680-878c-032cca737460"/>
  </ds:schemaRefs>
</ds:datastoreItem>
</file>

<file path=customXml/itemProps2.xml><?xml version="1.0" encoding="utf-8"?>
<ds:datastoreItem xmlns:ds="http://schemas.openxmlformats.org/officeDocument/2006/customXml" ds:itemID="{3D3BE6B0-F793-478C-B98A-3E4DE34FA5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90CDB6-D0B7-46BA-A60B-335DCE7624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221a8-ebb5-4680-878c-032cca737460"/>
    <ds:schemaRef ds:uri="0c0b2690-d711-4111-83dd-3d1152cbfe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SR Theme</Template>
  <TotalTime>14749</TotalTime>
  <Words>782</Words>
  <Application>Microsoft Office PowerPoint</Application>
  <PresentationFormat>Widescreen</PresentationFormat>
  <Paragraphs>131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Arial</vt:lpstr>
      <vt:lpstr>Arial Black</vt:lpstr>
      <vt:lpstr>Calibri</vt:lpstr>
      <vt:lpstr>Wingdings</vt:lpstr>
      <vt:lpstr>SR Theme</vt:lpstr>
      <vt:lpstr>PVG – Change of Legislation</vt:lpstr>
      <vt:lpstr>Key Changes</vt:lpstr>
      <vt:lpstr>PowerPoint Presentation</vt:lpstr>
      <vt:lpstr>What’s not changing</vt:lpstr>
      <vt:lpstr>Regulated Role Assessment</vt:lpstr>
      <vt:lpstr>Disclosure Scotland Regulated Role List (Sport)</vt:lpstr>
      <vt:lpstr>Regulated Role Assessment</vt:lpstr>
      <vt:lpstr>Direct and Indirect Contact with Children</vt:lpstr>
      <vt:lpstr>PowerPoint Presentation</vt:lpstr>
      <vt:lpstr>PowerPoint Presentation</vt:lpstr>
      <vt:lpstr>Committee Members</vt:lpstr>
      <vt:lpstr>Club Regulated  Roles</vt:lpstr>
      <vt:lpstr>PVG Coversheet - updates</vt:lpstr>
      <vt:lpstr>PowerPoint Presentation</vt:lpstr>
      <vt:lpstr>What’s not a Regulated Role</vt:lpstr>
      <vt:lpstr>SCRUMS Analysis</vt:lpstr>
      <vt:lpstr>SCRUMS Analysis</vt:lpstr>
      <vt:lpstr>PowerPoint Presentation</vt:lpstr>
      <vt:lpstr>Main Takeaways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Laura Chessar</dc:creator>
  <cp:lastModifiedBy>Jamie Mack</cp:lastModifiedBy>
  <cp:revision>462</cp:revision>
  <dcterms:created xsi:type="dcterms:W3CDTF">2021-01-13T11:32:23Z</dcterms:created>
  <dcterms:modified xsi:type="dcterms:W3CDTF">2025-06-26T10:41:38Z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0x010100AFF80E42B50AE5488C2436D6616C2950</vt:lpwstr>
  </property>
  <property fmtid="{D5CDD505-2E9C-101B-9397-08002B2CF9AE}" pid="3" name="MediaServiceImageTags">
    <vt:lpwstr/>
  </property>
</Properties>
</file>